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sldIdLst>
    <p:sldId id="396" r:id="rId2"/>
    <p:sldId id="398" r:id="rId3"/>
    <p:sldId id="397" r:id="rId4"/>
    <p:sldId id="399" r:id="rId5"/>
    <p:sldId id="400" r:id="rId6"/>
    <p:sldId id="401" r:id="rId7"/>
    <p:sldId id="402" r:id="rId8"/>
    <p:sldId id="414" r:id="rId9"/>
    <p:sldId id="416" r:id="rId10"/>
    <p:sldId id="413" r:id="rId11"/>
    <p:sldId id="403" r:id="rId12"/>
    <p:sldId id="404" r:id="rId13"/>
    <p:sldId id="405" r:id="rId14"/>
    <p:sldId id="406" r:id="rId15"/>
    <p:sldId id="407" r:id="rId16"/>
    <p:sldId id="408" r:id="rId17"/>
    <p:sldId id="410" r:id="rId18"/>
    <p:sldId id="415" r:id="rId19"/>
    <p:sldId id="409" r:id="rId20"/>
    <p:sldId id="411" r:id="rId21"/>
    <p:sldId id="41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F5C"/>
    <a:srgbClr val="002060"/>
    <a:srgbClr val="376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5388" autoAdjust="0"/>
  </p:normalViewPr>
  <p:slideViewPr>
    <p:cSldViewPr snapToGrid="0">
      <p:cViewPr>
        <p:scale>
          <a:sx n="63" d="100"/>
          <a:sy n="63" d="100"/>
        </p:scale>
        <p:origin x="2093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42FDF-F155-4C77-8ED2-B38525C8E339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82D4B-75FF-4FEE-B898-6FC69842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5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1B91-CEFE-4B13-90DD-A7BB704053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21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1B91-CEFE-4B13-90DD-A7BB704053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7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preserve="1" userDrawn="1">
  <p:cSld name="Titel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 userDrawn="1"/>
        </p:nvSpPr>
        <p:spPr>
          <a:xfrm>
            <a:off x="0" y="6505778"/>
            <a:ext cx="9144000" cy="365100"/>
          </a:xfrm>
          <a:prstGeom prst="rect">
            <a:avLst/>
          </a:prstGeom>
          <a:gradFill flip="none" rotWithShape="1">
            <a:gsLst>
              <a:gs pos="0">
                <a:srgbClr val="134F5C">
                  <a:shade val="30000"/>
                  <a:satMod val="115000"/>
                </a:srgbClr>
              </a:gs>
              <a:gs pos="100000">
                <a:srgbClr val="134F5C">
                  <a:shade val="100000"/>
                  <a:satMod val="115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33" tIns="34257" rIns="68533" bIns="34257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499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97618" y="6498983"/>
            <a:ext cx="5271704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3" tIns="0" rIns="68533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24" dirty="0">
                <a:solidFill>
                  <a:srgbClr val="FFFFFF"/>
                </a:solidFill>
                <a:latin typeface="+mj-lt"/>
                <a:ea typeface="Georgia"/>
                <a:cs typeface="Georgia"/>
                <a:sym typeface="Georgia"/>
              </a:rPr>
              <a:t>Thành phố Hồ Chí Minh, ngày 05 tháng 06 năm 2024</a:t>
            </a:r>
            <a:endParaRPr sz="1124" dirty="0">
              <a:solidFill>
                <a:srgbClr val="FFFFFF"/>
              </a:solidFill>
              <a:latin typeface="+mj-lt"/>
              <a:ea typeface="Georgia"/>
              <a:cs typeface="Georgia"/>
              <a:sym typeface="Georgia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846023" y="6498863"/>
            <a:ext cx="2057453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24" b="1" i="0" u="none" strike="noStrike" cap="none">
                <a:solidFill>
                  <a:schemeClr val="lt1"/>
                </a:solidFill>
                <a:latin typeface="+mj-lt"/>
              </a:defRPr>
            </a:lvl1pPr>
            <a:lvl2pPr marL="0" marR="0" lvl="1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BC427B8-3D2F-40BC-8F57-324ED7613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9926B9-A7C4-4ADC-ACD9-71C83930B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464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5BBBB-B49A-405F-A91C-455DF6FD1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9E902-9D58-465C-9842-DA3DC3B47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B0906-49AF-4D20-B6B0-C1E36A31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D70DAA46-7893-4C7E-B9C4-060D376C5E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3387FF8-05F4-4FA2-8C38-4345F6BE5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" y="6492875"/>
            <a:ext cx="553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93CCAC-A236-41B3-991B-DA29CAF1624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272" y="6232859"/>
            <a:ext cx="8860666" cy="253125"/>
          </a:xfrm>
        </p:spPr>
        <p:txBody>
          <a:bodyPr anchor="b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&lt;reference&gt;</a:t>
            </a:r>
          </a:p>
        </p:txBody>
      </p:sp>
    </p:spTree>
    <p:extLst>
      <p:ext uri="{BB962C8B-B14F-4D97-AF65-F5344CB8AC3E}">
        <p14:creationId xmlns:p14="http://schemas.microsoft.com/office/powerpoint/2010/main" val="303113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C4ED21-DF4A-49A5-9D54-7780F81A0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25AFB-F6F9-40BA-8C97-9E780B5A5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7B51-E8D8-41F4-B443-43A519B5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D70DAA46-7893-4C7E-B9C4-060D376C5E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8FC1AFA-FF74-49AD-A783-682E95EB0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" y="6492875"/>
            <a:ext cx="553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866832-78F4-46DA-BEB0-6B14E06CB8C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272" y="6232859"/>
            <a:ext cx="8860666" cy="253125"/>
          </a:xfrm>
        </p:spPr>
        <p:txBody>
          <a:bodyPr anchor="b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&lt;reference&gt;</a:t>
            </a:r>
          </a:p>
        </p:txBody>
      </p:sp>
    </p:spTree>
    <p:extLst>
      <p:ext uri="{BB962C8B-B14F-4D97-AF65-F5344CB8AC3E}">
        <p14:creationId xmlns:p14="http://schemas.microsoft.com/office/powerpoint/2010/main" val="174092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00%" preserve="1" userDrawn="1">
  <p:cSld name="Text 100%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03339" y="404664"/>
            <a:ext cx="8537321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03339" y="1252836"/>
            <a:ext cx="8537321" cy="479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342717" lvl="0" indent="-257038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1pPr>
            <a:lvl2pPr marL="685434" lvl="1" indent="-257038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-"/>
              <a:defRPr/>
            </a:lvl2pPr>
            <a:lvl3pPr marL="1028151" lvl="2" indent="-17135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marL="1370868" lvl="3" indent="-17135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1713586" lvl="4" indent="-17135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056303" lvl="5" indent="-257038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6pPr>
            <a:lvl7pPr marL="2399020" lvl="6" indent="-257038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-"/>
              <a:defRPr/>
            </a:lvl7pPr>
            <a:lvl8pPr marL="2741737" lvl="7" indent="-17135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marL="3084454" lvl="8" indent="-171359" algn="l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846023" y="6473105"/>
            <a:ext cx="2057453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24" b="1" i="0" u="none" strike="noStrike" cap="none">
                <a:solidFill>
                  <a:schemeClr val="lt1"/>
                </a:solidFill>
                <a:latin typeface="Georgia" panose="02040502050405020303" pitchFamily="18" charset="0"/>
              </a:defRPr>
            </a:lvl1pPr>
            <a:lvl2pPr marL="0" marR="0" lvl="1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6E3EA-9787-43D1-BB6D-F6DB92D37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" y="6492875"/>
            <a:ext cx="553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3739DC14-D3AE-4C72-894D-58B5236DE5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272" y="6232859"/>
            <a:ext cx="8860666" cy="253125"/>
          </a:xfrm>
        </p:spPr>
        <p:txBody>
          <a:bodyPr anchor="b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&lt;reference&gt;</a:t>
            </a:r>
          </a:p>
        </p:txBody>
      </p:sp>
    </p:spTree>
    <p:extLst>
      <p:ext uri="{BB962C8B-B14F-4D97-AF65-F5344CB8AC3E}">
        <p14:creationId xmlns:p14="http://schemas.microsoft.com/office/powerpoint/2010/main" val="240041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398D4-60A6-400A-A76C-CD9EC310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16D0E-76D7-4F84-8295-219921BD5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D4C11CF-7572-4099-BC52-03B511997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" y="6492875"/>
            <a:ext cx="553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20;p2">
            <a:extLst>
              <a:ext uri="{FF2B5EF4-FFF2-40B4-BE49-F238E27FC236}">
                <a16:creationId xmlns:a16="http://schemas.microsoft.com/office/drawing/2014/main" id="{12BC5FE3-4E2B-44B2-A947-2FA8241451E4}"/>
              </a:ext>
            </a:extLst>
          </p:cNvPr>
          <p:cNvSpPr txBox="1">
            <a:spLocks/>
          </p:cNvSpPr>
          <p:nvPr userDrawn="1"/>
        </p:nvSpPr>
        <p:spPr>
          <a:xfrm>
            <a:off x="6846023" y="6473105"/>
            <a:ext cx="2057453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0" rIns="91425" bIns="0" rtlCol="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124" b="1" i="0" u="none" strike="noStrike" kern="1200" cap="none">
                <a:solidFill>
                  <a:schemeClr val="l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124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124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124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124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124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124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124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124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A020BA-9A35-4A85-AD9F-F2D073E6A72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272" y="6232859"/>
            <a:ext cx="8860666" cy="253125"/>
          </a:xfrm>
        </p:spPr>
        <p:txBody>
          <a:bodyPr anchor="b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&lt;reference&gt;</a:t>
            </a:r>
          </a:p>
        </p:txBody>
      </p:sp>
    </p:spTree>
    <p:extLst>
      <p:ext uri="{BB962C8B-B14F-4D97-AF65-F5344CB8AC3E}">
        <p14:creationId xmlns:p14="http://schemas.microsoft.com/office/powerpoint/2010/main" val="62449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22A3A-50C4-4E6A-A18D-D3726A4FA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71E2E-B5C9-43E4-8141-1F3F5456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C37F1A8-7A11-4484-87D2-18A2106E8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" y="6492875"/>
            <a:ext cx="553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20;p2">
            <a:extLst>
              <a:ext uri="{FF2B5EF4-FFF2-40B4-BE49-F238E27FC236}">
                <a16:creationId xmlns:a16="http://schemas.microsoft.com/office/drawing/2014/main" id="{4701B899-C4A5-489C-9C32-543464E3E30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46023" y="6473105"/>
            <a:ext cx="2057453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24" b="1" i="0" u="none" strike="noStrike" cap="none">
                <a:solidFill>
                  <a:schemeClr val="lt1"/>
                </a:solidFill>
                <a:latin typeface="Georgia" panose="02040502050405020303" pitchFamily="18" charset="0"/>
              </a:defRPr>
            </a:lvl1pPr>
            <a:lvl2pPr marL="0" marR="0" lvl="1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69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6FCE0-EC53-46A6-A820-E396F5DB5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150AA-346C-49D4-AF6A-589656438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5217D-5ACA-4C89-996D-BA5530424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FF566F-AFED-430E-9CD9-20BAD487A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" y="6492875"/>
            <a:ext cx="553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Google Shape;20;p2">
            <a:extLst>
              <a:ext uri="{FF2B5EF4-FFF2-40B4-BE49-F238E27FC236}">
                <a16:creationId xmlns:a16="http://schemas.microsoft.com/office/drawing/2014/main" id="{BE7FF62C-3375-48BD-9B44-00C74753967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46023" y="6473105"/>
            <a:ext cx="2057453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24" b="1" i="0" u="none" strike="noStrike" cap="none">
                <a:solidFill>
                  <a:schemeClr val="lt1"/>
                </a:solidFill>
                <a:latin typeface="Georgia" panose="02040502050405020303" pitchFamily="18" charset="0"/>
              </a:defRPr>
            </a:lvl1pPr>
            <a:lvl2pPr marL="0" marR="0" lvl="1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F225DCE-57C3-4949-A536-35C19CE874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272" y="6232859"/>
            <a:ext cx="8860666" cy="253125"/>
          </a:xfrm>
        </p:spPr>
        <p:txBody>
          <a:bodyPr anchor="b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&lt;reference&gt;</a:t>
            </a:r>
          </a:p>
        </p:txBody>
      </p:sp>
    </p:spTree>
    <p:extLst>
      <p:ext uri="{BB962C8B-B14F-4D97-AF65-F5344CB8AC3E}">
        <p14:creationId xmlns:p14="http://schemas.microsoft.com/office/powerpoint/2010/main" val="352207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961A6-989D-41D0-AA2A-29E2C83D6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6ADB0-6EF4-4A1E-8016-B5F53DB38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CAB1D-F427-493A-AF8D-12B316197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C9DDBF-A263-48DE-A4CF-6261CBB53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24426F-724E-4779-9558-D23D305A5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5A5BD8D-CE53-4C55-9258-1D48BFECF5E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6199" y="6492875"/>
            <a:ext cx="553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Google Shape;20;p2">
            <a:extLst>
              <a:ext uri="{FF2B5EF4-FFF2-40B4-BE49-F238E27FC236}">
                <a16:creationId xmlns:a16="http://schemas.microsoft.com/office/drawing/2014/main" id="{05E7E5EA-44C5-4A2E-9B04-B25D35789B2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46023" y="6473105"/>
            <a:ext cx="2057453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24" b="1" i="0" u="none" strike="noStrike" cap="none">
                <a:solidFill>
                  <a:schemeClr val="lt1"/>
                </a:solidFill>
                <a:latin typeface="Georgia" panose="02040502050405020303" pitchFamily="18" charset="0"/>
              </a:defRPr>
            </a:lvl1pPr>
            <a:lvl2pPr marL="0" marR="0" lvl="1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77042125-479E-45F7-BDCE-3BE7D27851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272" y="6232859"/>
            <a:ext cx="8860666" cy="253125"/>
          </a:xfrm>
        </p:spPr>
        <p:txBody>
          <a:bodyPr anchor="b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&lt;reference&gt;</a:t>
            </a:r>
          </a:p>
        </p:txBody>
      </p:sp>
    </p:spTree>
    <p:extLst>
      <p:ext uri="{BB962C8B-B14F-4D97-AF65-F5344CB8AC3E}">
        <p14:creationId xmlns:p14="http://schemas.microsoft.com/office/powerpoint/2010/main" val="82424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1F8F1-C6CA-42E7-9F07-F395996E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B3860-B6D3-42B1-A74F-B73958B7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D70DAA46-7893-4C7E-B9C4-060D376C5E6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685B9E-B021-40E7-A668-445CABDCA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" y="6492875"/>
            <a:ext cx="553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DD89FDF-A5BB-47ED-95E6-DE7BE0F89A6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272" y="6232859"/>
            <a:ext cx="8860666" cy="253125"/>
          </a:xfrm>
        </p:spPr>
        <p:txBody>
          <a:bodyPr anchor="b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&lt;reference&gt;</a:t>
            </a:r>
          </a:p>
        </p:txBody>
      </p:sp>
    </p:spTree>
    <p:extLst>
      <p:ext uri="{BB962C8B-B14F-4D97-AF65-F5344CB8AC3E}">
        <p14:creationId xmlns:p14="http://schemas.microsoft.com/office/powerpoint/2010/main" val="392539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C4D7C-C0B2-4EA2-9A17-C53EECAE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D70DAA46-7893-4C7E-B9C4-060D376C5E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18A44-4003-40B1-ACCD-62D01C40A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" y="6492875"/>
            <a:ext cx="553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B522572-4EC5-4BA1-BBA0-B24BE658AE7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272" y="6232859"/>
            <a:ext cx="8860666" cy="253125"/>
          </a:xfrm>
        </p:spPr>
        <p:txBody>
          <a:bodyPr anchor="b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&lt;reference&gt;</a:t>
            </a:r>
          </a:p>
        </p:txBody>
      </p:sp>
    </p:spTree>
    <p:extLst>
      <p:ext uri="{BB962C8B-B14F-4D97-AF65-F5344CB8AC3E}">
        <p14:creationId xmlns:p14="http://schemas.microsoft.com/office/powerpoint/2010/main" val="197694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96A7-6C99-4D32-BAF2-E6B2DDBB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DF22D-6BC5-4224-A7EB-E40B53F7A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D97CC-97B0-4330-A115-A28A54463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7634E-1935-433D-8F55-F0EF0B003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D70DAA46-7893-4C7E-B9C4-060D376C5E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E541773-1ACB-4C42-8A35-843131117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" y="6492875"/>
            <a:ext cx="553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1BA1B7F-BA5B-4905-B6A2-A27519B623B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272" y="6232859"/>
            <a:ext cx="8860666" cy="253125"/>
          </a:xfrm>
        </p:spPr>
        <p:txBody>
          <a:bodyPr anchor="b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&lt;reference&gt;</a:t>
            </a:r>
          </a:p>
        </p:txBody>
      </p:sp>
    </p:spTree>
    <p:extLst>
      <p:ext uri="{BB962C8B-B14F-4D97-AF65-F5344CB8AC3E}">
        <p14:creationId xmlns:p14="http://schemas.microsoft.com/office/powerpoint/2010/main" val="293460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BAFEE-9C88-4B65-BDC1-C56F2414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71DAF1-9FE2-4EA1-872C-C2EE82F09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B7BD3-6BEF-4BD5-BD3E-547A8CCFD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E4744-88AF-45BE-8FF9-97C6DF48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D70DAA46-7893-4C7E-B9C4-060D376C5E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C0364D-3F7D-4EE2-AA61-7AAD44FFA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" y="6492875"/>
            <a:ext cx="553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D2CEBB9F-C599-4D68-B39F-E6C2066DE71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272" y="6232859"/>
            <a:ext cx="8860666" cy="253125"/>
          </a:xfrm>
        </p:spPr>
        <p:txBody>
          <a:bodyPr anchor="b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&lt;reference&gt;</a:t>
            </a:r>
          </a:p>
        </p:txBody>
      </p:sp>
    </p:spTree>
    <p:extLst>
      <p:ext uri="{BB962C8B-B14F-4D97-AF65-F5344CB8AC3E}">
        <p14:creationId xmlns:p14="http://schemas.microsoft.com/office/powerpoint/2010/main" val="260030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8;p2">
            <a:extLst>
              <a:ext uri="{FF2B5EF4-FFF2-40B4-BE49-F238E27FC236}">
                <a16:creationId xmlns:a16="http://schemas.microsoft.com/office/drawing/2014/main" id="{96829BFC-F6D9-403C-90A0-0227F58A6EB1}"/>
              </a:ext>
            </a:extLst>
          </p:cNvPr>
          <p:cNvSpPr/>
          <p:nvPr userDrawn="1"/>
        </p:nvSpPr>
        <p:spPr>
          <a:xfrm>
            <a:off x="0" y="6505778"/>
            <a:ext cx="9144000" cy="365100"/>
          </a:xfrm>
          <a:prstGeom prst="rect">
            <a:avLst/>
          </a:prstGeom>
          <a:gradFill flip="none" rotWithShape="1">
            <a:gsLst>
              <a:gs pos="0">
                <a:srgbClr val="134F5C">
                  <a:shade val="30000"/>
                  <a:satMod val="115000"/>
                </a:srgbClr>
              </a:gs>
              <a:gs pos="81000">
                <a:srgbClr val="134F5C"/>
              </a:gs>
              <a:gs pos="100000">
                <a:srgbClr val="134F5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spcFirstLastPara="1" wrap="square" lIns="68533" tIns="34257" rIns="68533" bIns="34257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499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E369C-4D1D-4367-B164-2548EAAC4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99" y="365125"/>
            <a:ext cx="8693239" cy="61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2533F-3653-4204-8204-36170323F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699" y="1184856"/>
            <a:ext cx="8693239" cy="4992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Google Shape;20;p2">
            <a:extLst>
              <a:ext uri="{FF2B5EF4-FFF2-40B4-BE49-F238E27FC236}">
                <a16:creationId xmlns:a16="http://schemas.microsoft.com/office/drawing/2014/main" id="{8093A4E8-3326-420E-B9F4-F022944FD491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6846023" y="6498863"/>
            <a:ext cx="2057453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24" b="1" i="0" u="none" strike="noStrike" cap="none">
                <a:solidFill>
                  <a:schemeClr val="lt1"/>
                </a:solidFill>
                <a:latin typeface="+mj-lt"/>
              </a:defRPr>
            </a:lvl1pPr>
            <a:lvl2pPr marL="0" marR="0" lvl="1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124" i="0" u="none" strike="noStrike" cap="none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Google Shape;19;p2">
            <a:extLst>
              <a:ext uri="{FF2B5EF4-FFF2-40B4-BE49-F238E27FC236}">
                <a16:creationId xmlns:a16="http://schemas.microsoft.com/office/drawing/2014/main" id="{9B6F7929-F516-478D-A4E1-B9C06889865C}"/>
              </a:ext>
            </a:extLst>
          </p:cNvPr>
          <p:cNvSpPr txBox="1"/>
          <p:nvPr userDrawn="1"/>
        </p:nvSpPr>
        <p:spPr>
          <a:xfrm>
            <a:off x="97617" y="6473225"/>
            <a:ext cx="674840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3" tIns="0" rIns="68533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4" dirty="0" err="1">
                <a:solidFill>
                  <a:srgbClr val="FFFFFF"/>
                </a:solidFill>
                <a:latin typeface="+mj-lt"/>
                <a:ea typeface="Georgia"/>
                <a:cs typeface="Georgia"/>
                <a:sym typeface="Georgia"/>
              </a:rPr>
              <a:t>Nghiên</a:t>
            </a:r>
            <a:r>
              <a:rPr lang="en-US" sz="1124" dirty="0">
                <a:solidFill>
                  <a:srgbClr val="FFFFFF"/>
                </a:solidFill>
                <a:latin typeface="+mj-lt"/>
                <a:ea typeface="Georgia"/>
                <a:cs typeface="Georgia"/>
                <a:sym typeface="Georgia"/>
              </a:rPr>
              <a:t> cứu </a:t>
            </a:r>
            <a:r>
              <a:rPr lang="en-US" sz="1124" dirty="0" err="1">
                <a:solidFill>
                  <a:srgbClr val="FFFFFF"/>
                </a:solidFill>
                <a:latin typeface="+mj-lt"/>
                <a:ea typeface="Georgia"/>
                <a:cs typeface="Georgia"/>
                <a:sym typeface="Georgia"/>
              </a:rPr>
              <a:t>phương</a:t>
            </a:r>
            <a:r>
              <a:rPr lang="en-US" sz="1124" dirty="0">
                <a:solidFill>
                  <a:srgbClr val="FFFFFF"/>
                </a:solidFill>
                <a:latin typeface="+mj-lt"/>
                <a:ea typeface="Georgia"/>
                <a:cs typeface="Georgia"/>
                <a:sym typeface="Georgia"/>
              </a:rPr>
              <a:t> pháp phân đoạn </a:t>
            </a:r>
            <a:r>
              <a:rPr lang="en-US" sz="1124" dirty="0" err="1">
                <a:solidFill>
                  <a:srgbClr val="FFFFFF"/>
                </a:solidFill>
                <a:latin typeface="+mj-lt"/>
                <a:ea typeface="Georgia"/>
                <a:cs typeface="Georgia"/>
                <a:sym typeface="Georgia"/>
              </a:rPr>
              <a:t>ảnh</a:t>
            </a:r>
            <a:r>
              <a:rPr lang="en-US" sz="1124" dirty="0">
                <a:solidFill>
                  <a:srgbClr val="FFFFFF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en-US" sz="1124" dirty="0" err="1">
                <a:solidFill>
                  <a:srgbClr val="FFFFFF"/>
                </a:solidFill>
                <a:latin typeface="+mj-lt"/>
                <a:ea typeface="Georgia"/>
                <a:cs typeface="Georgia"/>
                <a:sym typeface="Georgia"/>
              </a:rPr>
              <a:t>trong</a:t>
            </a:r>
            <a:r>
              <a:rPr lang="en-US" sz="1124" dirty="0">
                <a:solidFill>
                  <a:srgbClr val="FFFFFF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en-US" sz="1124" dirty="0" err="1">
                <a:solidFill>
                  <a:srgbClr val="FFFFFF"/>
                </a:solidFill>
                <a:latin typeface="+mj-lt"/>
                <a:ea typeface="Georgia"/>
                <a:cs typeface="Georgia"/>
                <a:sym typeface="Georgia"/>
              </a:rPr>
              <a:t>điều</a:t>
            </a:r>
            <a:r>
              <a:rPr lang="en-US" sz="1124" dirty="0">
                <a:solidFill>
                  <a:srgbClr val="FFFFFF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en-US" sz="1124" dirty="0" err="1">
                <a:solidFill>
                  <a:srgbClr val="FFFFFF"/>
                </a:solidFill>
                <a:latin typeface="+mj-lt"/>
                <a:ea typeface="Georgia"/>
                <a:cs typeface="Georgia"/>
                <a:sym typeface="Georgia"/>
              </a:rPr>
              <a:t>kiện</a:t>
            </a:r>
            <a:r>
              <a:rPr lang="en-US" sz="1124" dirty="0">
                <a:solidFill>
                  <a:srgbClr val="FFFFFF"/>
                </a:solidFill>
                <a:latin typeface="+mj-lt"/>
                <a:ea typeface="Georgia"/>
                <a:cs typeface="Georgia"/>
                <a:sym typeface="Georgia"/>
              </a:rPr>
              <a:t> ít </a:t>
            </a:r>
            <a:r>
              <a:rPr lang="en-US" sz="1124" dirty="0" err="1">
                <a:solidFill>
                  <a:srgbClr val="FFFFFF"/>
                </a:solidFill>
                <a:latin typeface="+mj-lt"/>
                <a:ea typeface="Georgia"/>
                <a:cs typeface="Georgia"/>
                <a:sym typeface="Georgia"/>
              </a:rPr>
              <a:t>dữ</a:t>
            </a:r>
            <a:r>
              <a:rPr lang="en-US" sz="1124" dirty="0">
                <a:solidFill>
                  <a:srgbClr val="FFFFFF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en-US" sz="1124" dirty="0" err="1">
                <a:solidFill>
                  <a:srgbClr val="FFFFFF"/>
                </a:solidFill>
                <a:latin typeface="+mj-lt"/>
                <a:ea typeface="Georgia"/>
                <a:cs typeface="Georgia"/>
                <a:sym typeface="Georgia"/>
              </a:rPr>
              <a:t>liệu</a:t>
            </a:r>
            <a:r>
              <a:rPr lang="en-US" sz="1124" dirty="0">
                <a:solidFill>
                  <a:srgbClr val="FFFFFF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en-US" sz="1124" dirty="0" err="1">
                <a:solidFill>
                  <a:srgbClr val="FFFFFF"/>
                </a:solidFill>
                <a:latin typeface="+mj-lt"/>
                <a:ea typeface="Georgia"/>
                <a:cs typeface="Georgia"/>
                <a:sym typeface="Georgia"/>
              </a:rPr>
              <a:t>huấn</a:t>
            </a:r>
            <a:r>
              <a:rPr lang="en-US" sz="1124" dirty="0">
                <a:solidFill>
                  <a:srgbClr val="FFFFFF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en-US" sz="1124" dirty="0" err="1">
                <a:solidFill>
                  <a:srgbClr val="FFFFFF"/>
                </a:solidFill>
                <a:latin typeface="+mj-lt"/>
                <a:ea typeface="Georgia"/>
                <a:cs typeface="Georgia"/>
                <a:sym typeface="Georgia"/>
              </a:rPr>
              <a:t>luyện</a:t>
            </a:r>
            <a:r>
              <a:rPr lang="en-US" sz="1124" dirty="0">
                <a:solidFill>
                  <a:srgbClr val="FFFFFF"/>
                </a:solidFill>
                <a:latin typeface="+mj-lt"/>
                <a:ea typeface="Georgia"/>
                <a:cs typeface="Georgia"/>
                <a:sym typeface="Georgia"/>
              </a:rPr>
              <a:t> – Nguyễn Thành Danh</a:t>
            </a:r>
            <a:endParaRPr sz="1124" dirty="0">
              <a:solidFill>
                <a:srgbClr val="FFFFFF"/>
              </a:solidFill>
              <a:latin typeface="+mj-lt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1960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4;p26">
            <a:extLst>
              <a:ext uri="{FF2B5EF4-FFF2-40B4-BE49-F238E27FC236}">
                <a16:creationId xmlns:a16="http://schemas.microsoft.com/office/drawing/2014/main" id="{42392D4A-BEAF-486A-B9F9-78E0984FC62B}"/>
              </a:ext>
            </a:extLst>
          </p:cNvPr>
          <p:cNvSpPr txBox="1"/>
          <p:nvPr/>
        </p:nvSpPr>
        <p:spPr>
          <a:xfrm>
            <a:off x="0" y="95175"/>
            <a:ext cx="9144000" cy="144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nl-NL" sz="1800" b="1" dirty="0">
                <a:solidFill>
                  <a:srgbClr val="073763"/>
                </a:solidFill>
                <a:ea typeface="Georgia"/>
                <a:cs typeface="Georgia"/>
                <a:sym typeface="Georgia"/>
              </a:rPr>
              <a:t>TRƯỜNG ĐẠI HỌC CÔNG NGHỆ THÔNG TIN</a:t>
            </a:r>
          </a:p>
          <a:p>
            <a:pPr algn="ctr"/>
            <a:r>
              <a:rPr lang="nl-NL" sz="1800" b="1" dirty="0">
                <a:solidFill>
                  <a:srgbClr val="073763"/>
                </a:solidFill>
                <a:ea typeface="Georgia"/>
                <a:cs typeface="Georgia"/>
                <a:sym typeface="Georgia"/>
              </a:rPr>
              <a:t>ĐẠI HỌC QUỐC GIA THÀNH PHỐ HỒ CHÍ MINH</a:t>
            </a:r>
          </a:p>
        </p:txBody>
      </p:sp>
      <p:pic>
        <p:nvPicPr>
          <p:cNvPr id="1028" name="Picture 4" descr="University of Information Technology">
            <a:extLst>
              <a:ext uri="{FF2B5EF4-FFF2-40B4-BE49-F238E27FC236}">
                <a16:creationId xmlns:a16="http://schemas.microsoft.com/office/drawing/2014/main" id="{BB044660-45FE-4D3A-AC07-AD2CBFEA8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02" r="75771"/>
          <a:stretch/>
        </p:blipFill>
        <p:spPr bwMode="auto">
          <a:xfrm>
            <a:off x="685799" y="0"/>
            <a:ext cx="981075" cy="10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111B7E-CF90-0289-4F1C-A67F5DDDD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615" y="370149"/>
            <a:ext cx="1470620" cy="3569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F0D5711-B6B4-B30C-B35A-1D78A91B7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467" y="1620346"/>
            <a:ext cx="8374774" cy="17192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+mn-lt"/>
              </a:rPr>
              <a:t>NGHIÊN CỨU PHƯƠNG PHÁP PHÂN ĐOẠN ẢNH TRONG ĐIỀU KIỆN ÍT DỮ LIỆU HUẤN LUYỆN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A25F6D-3078-7830-02CC-CDD623AB349F}"/>
              </a:ext>
            </a:extLst>
          </p:cNvPr>
          <p:cNvSpPr/>
          <p:nvPr/>
        </p:nvSpPr>
        <p:spPr>
          <a:xfrm>
            <a:off x="1463040" y="2062306"/>
            <a:ext cx="6217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400" b="1" kern="0" dirty="0">
                <a:solidFill>
                  <a:srgbClr val="000000"/>
                </a:solidFill>
                <a:sym typeface="Georgia"/>
              </a:rPr>
              <a:t>THUYẾT MINH ĐỀ CƯƠNG NGHIÊN CỨU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7DB0544-A99C-960B-4D02-81198261E5E7}"/>
              </a:ext>
            </a:extLst>
          </p:cNvPr>
          <p:cNvSpPr txBox="1">
            <a:spLocks/>
          </p:cNvSpPr>
          <p:nvPr/>
        </p:nvSpPr>
        <p:spPr>
          <a:xfrm>
            <a:off x="4505175" y="4797072"/>
            <a:ext cx="2885440" cy="1278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Nguyễn Thành Danh</a:t>
            </a:r>
          </a:p>
          <a:p>
            <a:pPr algn="l"/>
            <a:r>
              <a:rPr lang="en-US" sz="1600" dirty="0"/>
              <a:t>TS. Nguyễn Vinh </a:t>
            </a:r>
            <a:r>
              <a:rPr lang="en-US" sz="1600" dirty="0" err="1"/>
              <a:t>Tiệp</a:t>
            </a:r>
            <a:r>
              <a:rPr lang="en-US" sz="1600" dirty="0"/>
              <a:t> </a:t>
            </a:r>
          </a:p>
          <a:p>
            <a:pPr algn="l"/>
            <a:r>
              <a:rPr lang="en-US" sz="1600" dirty="0"/>
              <a:t>PGS.TS. Nguyễn Văn </a:t>
            </a:r>
            <a:r>
              <a:rPr lang="en-US" sz="1600" dirty="0" err="1"/>
              <a:t>Tâm</a:t>
            </a:r>
            <a:endParaRPr lang="en-US" sz="16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082C67E-F2DE-81D3-9DCE-042310BDD692}"/>
              </a:ext>
            </a:extLst>
          </p:cNvPr>
          <p:cNvSpPr txBox="1">
            <a:spLocks/>
          </p:cNvSpPr>
          <p:nvPr/>
        </p:nvSpPr>
        <p:spPr>
          <a:xfrm>
            <a:off x="1887666" y="4797072"/>
            <a:ext cx="2617509" cy="1278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err="1"/>
              <a:t>Ứng</a:t>
            </a:r>
            <a:r>
              <a:rPr lang="en-US" sz="1600" b="1" dirty="0"/>
              <a:t> </a:t>
            </a:r>
            <a:r>
              <a:rPr lang="en-US" sz="1600" b="1" dirty="0" err="1"/>
              <a:t>viên</a:t>
            </a:r>
            <a:r>
              <a:rPr lang="en-US" sz="1600" b="1" dirty="0"/>
              <a:t>: </a:t>
            </a:r>
          </a:p>
          <a:p>
            <a:pPr algn="r"/>
            <a:r>
              <a:rPr lang="en-US" sz="1600" b="1" dirty="0" err="1"/>
              <a:t>Cán</a:t>
            </a:r>
            <a:r>
              <a:rPr lang="en-US" sz="1600" b="1" dirty="0"/>
              <a:t> bộ </a:t>
            </a:r>
            <a:r>
              <a:rPr lang="en-US" sz="1600" b="1" dirty="0" err="1"/>
              <a:t>hướng</a:t>
            </a:r>
            <a:r>
              <a:rPr lang="en-US" sz="1600" b="1" dirty="0"/>
              <a:t> </a:t>
            </a:r>
            <a:r>
              <a:rPr lang="en-US" sz="1600" b="1" dirty="0" err="1"/>
              <a:t>dẫn</a:t>
            </a:r>
            <a:r>
              <a:rPr lang="en-US" sz="16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23214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D375D-8583-7D9A-7D32-1497FD1B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3.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Tổng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quan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tình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nghiên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cứu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D1895-25C0-32AA-BF77-0B24C4663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99" y="1184856"/>
            <a:ext cx="8693239" cy="42167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err="1"/>
              <a:t>Phương</a:t>
            </a:r>
            <a:r>
              <a:rPr lang="en-US" sz="2000" b="1" dirty="0"/>
              <a:t> pháp </a:t>
            </a:r>
            <a:r>
              <a:rPr lang="en-US" sz="2000" b="1" dirty="0" err="1"/>
              <a:t>huấn</a:t>
            </a:r>
            <a:r>
              <a:rPr lang="en-US" sz="2000" b="1" dirty="0"/>
              <a:t> </a:t>
            </a:r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/>
              <a:t>với</a:t>
            </a:r>
            <a:r>
              <a:rPr lang="en-US" sz="2000" b="1" dirty="0"/>
              <a:t> ít mẫu: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tri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miền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quát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hiện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vụ</a:t>
            </a:r>
            <a:r>
              <a:rPr lang="en-US" sz="2000" dirty="0"/>
              <a:t> trên </a:t>
            </a:r>
            <a:r>
              <a:rPr lang="en-US" sz="2000" dirty="0" err="1"/>
              <a:t>miền</a:t>
            </a:r>
            <a:r>
              <a:rPr lang="en-US" sz="2000" dirty="0"/>
              <a:t> </a:t>
            </a:r>
            <a:r>
              <a:rPr lang="en-US" sz="2000" dirty="0" err="1"/>
              <a:t>cụ</a:t>
            </a:r>
            <a:r>
              <a:rPr lang="en-US" sz="2000" dirty="0"/>
              <a:t> thể</a:t>
            </a:r>
          </a:p>
          <a:p>
            <a:pPr algn="just">
              <a:lnSpc>
                <a:spcPct val="100000"/>
              </a:lnSpc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ựa trên các kiến trúc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phục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bài toán học có giám sát, xây dựng pipeline cho ngữ cảnh học ít dữ liệu huấn luyện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phương</a:t>
            </a:r>
            <a:r>
              <a:rPr lang="en-US" sz="2000" b="1" dirty="0"/>
              <a:t> pháp </a:t>
            </a:r>
            <a:r>
              <a:rPr lang="en-US" sz="2000" b="1" dirty="0" err="1"/>
              <a:t>tiêu</a:t>
            </a:r>
            <a:r>
              <a:rPr lang="en-US" sz="2000" b="1" dirty="0"/>
              <a:t> </a:t>
            </a:r>
            <a:r>
              <a:rPr lang="en-US" sz="2000" b="1" dirty="0" err="1"/>
              <a:t>biểu</a:t>
            </a:r>
            <a:r>
              <a:rPr lang="en-US" sz="2000" b="1" dirty="0"/>
              <a:t>: </a:t>
            </a:r>
            <a:r>
              <a:rPr lang="en-US" sz="2000" dirty="0"/>
              <a:t>Meta R-CNN</a:t>
            </a:r>
            <a:r>
              <a:rPr lang="en-US" sz="2000" baseline="30000" dirty="0"/>
              <a:t>[14]</a:t>
            </a:r>
            <a:r>
              <a:rPr lang="en-US" sz="2000" dirty="0"/>
              <a:t>, </a:t>
            </a:r>
            <a:r>
              <a:rPr lang="en-US" sz="2000" dirty="0" err="1"/>
              <a:t>CRNet</a:t>
            </a:r>
            <a:r>
              <a:rPr lang="en-US" sz="2000" baseline="30000" dirty="0"/>
              <a:t>[15]</a:t>
            </a:r>
            <a:r>
              <a:rPr lang="en-US" sz="2000" dirty="0"/>
              <a:t>, </a:t>
            </a:r>
            <a:r>
              <a:rPr lang="en-US" sz="2000" dirty="0" err="1"/>
              <a:t>iFS</a:t>
            </a:r>
            <a:r>
              <a:rPr lang="en-US" sz="2000" dirty="0"/>
              <a:t> R-CNN</a:t>
            </a:r>
            <a:r>
              <a:rPr lang="en-US" sz="2000" baseline="30000" dirty="0"/>
              <a:t>[16]</a:t>
            </a:r>
            <a:r>
              <a:rPr lang="en-US" sz="2000" dirty="0"/>
              <a:t> 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ym typeface="Wingdings" panose="05000000000000000000" pitchFamily="2" charset="2"/>
              </a:rPr>
              <a:t> </a:t>
            </a:r>
            <a:r>
              <a:rPr lang="en-US" sz="2000" dirty="0" err="1">
                <a:sym typeface="Wingdings" panose="05000000000000000000" pitchFamily="2" charset="2"/>
              </a:rPr>
              <a:t>Phương</a:t>
            </a:r>
            <a:r>
              <a:rPr lang="en-US" sz="2000" dirty="0">
                <a:sym typeface="Wingdings" panose="05000000000000000000" pitchFamily="2" charset="2"/>
              </a:rPr>
              <a:t> pháp </a:t>
            </a:r>
            <a:r>
              <a:rPr lang="en-US" sz="2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giải</a:t>
            </a: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quyết</a:t>
            </a: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vấn</a:t>
            </a: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đề</a:t>
            </a: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đặc</a:t>
            </a: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thù</a:t>
            </a: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ít </a:t>
            </a:r>
            <a:r>
              <a:rPr lang="en-US" sz="2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dữ</a:t>
            </a: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liệu</a:t>
            </a: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huấn</a:t>
            </a: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luyện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3301BEB-B794-DFC7-C071-3FA2EA5ADA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272" y="5872315"/>
            <a:ext cx="9132716" cy="6136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[14] </a:t>
            </a:r>
            <a:r>
              <a:rPr lang="en-US" sz="1100" dirty="0" err="1"/>
              <a:t>Xiaopeng</a:t>
            </a:r>
            <a:r>
              <a:rPr lang="en-US" sz="1100" dirty="0"/>
              <a:t> Yan, </a:t>
            </a:r>
            <a:r>
              <a:rPr lang="en-US" sz="1100" dirty="0" err="1"/>
              <a:t>Ziliang</a:t>
            </a:r>
            <a:r>
              <a:rPr lang="en-US" sz="1100" dirty="0"/>
              <a:t> Chen, Anni Xu, </a:t>
            </a:r>
            <a:r>
              <a:rPr lang="en-US" sz="1100" dirty="0" err="1"/>
              <a:t>Xiaoxi</a:t>
            </a:r>
            <a:r>
              <a:rPr lang="en-US" sz="1100" dirty="0"/>
              <a:t> Wang et al. “Meta R-CNN: Towards general solver for instance-level low-shot learning”. In ICCV. 2019.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[15] </a:t>
            </a:r>
            <a:r>
              <a:rPr lang="en-US" sz="1100" dirty="0" err="1"/>
              <a:t>Weide</a:t>
            </a:r>
            <a:r>
              <a:rPr lang="en-US" sz="1100" dirty="0"/>
              <a:t> Liu, Chi Zhang, </a:t>
            </a:r>
            <a:r>
              <a:rPr lang="en-US" sz="1100" dirty="0" err="1"/>
              <a:t>Guosheng</a:t>
            </a:r>
            <a:r>
              <a:rPr lang="en-US" sz="1100" dirty="0"/>
              <a:t> Lin, and </a:t>
            </a:r>
            <a:r>
              <a:rPr lang="en-US" sz="1100" dirty="0" err="1"/>
              <a:t>Fayao</a:t>
            </a:r>
            <a:r>
              <a:rPr lang="en-US" sz="1100" dirty="0"/>
              <a:t> Liu. “</a:t>
            </a:r>
            <a:r>
              <a:rPr lang="en-US" sz="1100" dirty="0" err="1"/>
              <a:t>CRNet</a:t>
            </a:r>
            <a:r>
              <a:rPr lang="en-US" sz="1100" dirty="0"/>
              <a:t>: Cross-Reference Networks for Few-Shot Segmentation”. In CVPR. June 2020.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[16] K. Nguyen and Sinisa Todorovic. “</a:t>
            </a:r>
            <a:r>
              <a:rPr lang="en-US" sz="1100" dirty="0" err="1"/>
              <a:t>iFS</a:t>
            </a:r>
            <a:r>
              <a:rPr lang="en-US" sz="1100" dirty="0"/>
              <a:t>-RCNN: An Incremental Few-shot Instance </a:t>
            </a:r>
            <a:r>
              <a:rPr lang="en-US" sz="1100" dirty="0" err="1"/>
              <a:t>Segmenter</a:t>
            </a:r>
            <a:r>
              <a:rPr lang="en-US" sz="1100" dirty="0"/>
              <a:t>”. In CVPR. 2022.</a:t>
            </a:r>
          </a:p>
        </p:txBody>
      </p:sp>
    </p:spTree>
    <p:extLst>
      <p:ext uri="{BB962C8B-B14F-4D97-AF65-F5344CB8AC3E}">
        <p14:creationId xmlns:p14="http://schemas.microsoft.com/office/powerpoint/2010/main" val="278498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D375D-8583-7D9A-7D32-1497FD1B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4.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Nội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dung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nghiên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cứu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đề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xuất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D1895-25C0-32AA-BF77-0B24C4663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AAB79-8558-07FE-6389-6CD4ACD56CE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69FEBC-88E0-AA27-A447-9FAA47B1E152}"/>
              </a:ext>
            </a:extLst>
          </p:cNvPr>
          <p:cNvSpPr/>
          <p:nvPr/>
        </p:nvSpPr>
        <p:spPr>
          <a:xfrm>
            <a:off x="829559" y="3063859"/>
            <a:ext cx="7484882" cy="7257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rgbClr val="156082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r>
              <a:rPr lang="vi-VN" sz="2000" b="1" dirty="0">
                <a:latin typeface="Calibri" panose="020F0502020204030204" pitchFamily="34" charset="0"/>
                <a:cs typeface="Calibri" panose="020F0502020204030204" pitchFamily="34" charset="0"/>
              </a:rPr>
              <a:t>Nội dung 2: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hân đoạn ảnh dựa trên mô hình tạo sinh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1EB24-1BDA-E207-4E02-F9C925275CBF}"/>
              </a:ext>
            </a:extLst>
          </p:cNvPr>
          <p:cNvSpPr/>
          <p:nvPr/>
        </p:nvSpPr>
        <p:spPr>
          <a:xfrm>
            <a:off x="829559" y="2122830"/>
            <a:ext cx="7484882" cy="7257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rgbClr val="156082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r>
              <a:rPr lang="en-US" sz="2000" b="1" dirty="0" err="1"/>
              <a:t>Nội</a:t>
            </a:r>
            <a:r>
              <a:rPr lang="en-US" sz="2000" b="1" dirty="0"/>
              <a:t> dung 1: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quyết</a:t>
            </a:r>
            <a:r>
              <a:rPr lang="en-US" sz="2000" dirty="0"/>
              <a:t> </a:t>
            </a:r>
            <a:r>
              <a:rPr lang="en-US" sz="2000" dirty="0" err="1"/>
              <a:t>vấn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thiếu</a:t>
            </a:r>
            <a:r>
              <a:rPr lang="en-US" sz="2000" dirty="0"/>
              <a:t> </a:t>
            </a:r>
            <a:r>
              <a:rPr lang="en-US" sz="2000" dirty="0" err="1"/>
              <a:t>dữ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gán </a:t>
            </a:r>
            <a:r>
              <a:rPr lang="en-US" sz="2000" dirty="0" err="1"/>
              <a:t>nhãn</a:t>
            </a:r>
            <a:r>
              <a:rPr lang="en-US" sz="2000" dirty="0"/>
              <a:t> phân đoạn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89597B-590B-28B2-02E6-8901B4FF4EA6}"/>
              </a:ext>
            </a:extLst>
          </p:cNvPr>
          <p:cNvSpPr/>
          <p:nvPr/>
        </p:nvSpPr>
        <p:spPr>
          <a:xfrm>
            <a:off x="829559" y="4014312"/>
            <a:ext cx="7484882" cy="7257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rgbClr val="156082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r>
              <a:rPr lang="vi-VN" sz="2000" b="1" dirty="0">
                <a:latin typeface="Calibri" panose="020F0502020204030204" pitchFamily="34" charset="0"/>
                <a:cs typeface="Calibri" panose="020F0502020204030204" pitchFamily="34" charset="0"/>
              </a:rPr>
              <a:t>Nội dung 3: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Phân đoạn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sử dụng ít dữ liệu huấn luyện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27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D375D-8583-7D9A-7D32-1497FD1B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ea typeface="+mj-ea"/>
                <a:cs typeface="+mj-cs"/>
              </a:rPr>
              <a:t>ND1: </a:t>
            </a:r>
            <a:r>
              <a:rPr lang="en-US" sz="2800" b="1" dirty="0" err="1">
                <a:solidFill>
                  <a:srgbClr val="002060"/>
                </a:solidFill>
                <a:ea typeface="+mj-ea"/>
                <a:cs typeface="+mj-cs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a typeface="+mj-ea"/>
                <a:cs typeface="+mj-cs"/>
              </a:rPr>
              <a:t>quyết</a:t>
            </a:r>
            <a:r>
              <a:rPr lang="en-US" sz="28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a typeface="+mj-ea"/>
                <a:cs typeface="+mj-cs"/>
              </a:rPr>
              <a:t>vấn</a:t>
            </a:r>
            <a:r>
              <a:rPr lang="en-US" sz="28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a typeface="+mj-ea"/>
                <a:cs typeface="+mj-cs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a typeface="+mj-ea"/>
                <a:cs typeface="+mj-cs"/>
              </a:rPr>
              <a:t>thiếu</a:t>
            </a:r>
            <a:r>
              <a:rPr lang="en-US" sz="28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a typeface="+mj-ea"/>
                <a:cs typeface="+mj-cs"/>
              </a:rPr>
              <a:t>dữ</a:t>
            </a:r>
            <a:r>
              <a:rPr lang="en-US" sz="28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a typeface="+mj-ea"/>
                <a:cs typeface="+mj-cs"/>
              </a:rPr>
              <a:t>liệu</a:t>
            </a:r>
            <a:r>
              <a:rPr lang="en-US" sz="2800" b="1" dirty="0">
                <a:solidFill>
                  <a:srgbClr val="002060"/>
                </a:solidFill>
                <a:ea typeface="+mj-ea"/>
                <a:cs typeface="+mj-cs"/>
              </a:rPr>
              <a:t> gán </a:t>
            </a:r>
            <a:r>
              <a:rPr lang="en-US" sz="2800" b="1" dirty="0" err="1">
                <a:solidFill>
                  <a:srgbClr val="002060"/>
                </a:solidFill>
                <a:ea typeface="+mj-ea"/>
                <a:cs typeface="+mj-cs"/>
              </a:rPr>
              <a:t>nhãn</a:t>
            </a:r>
            <a:r>
              <a:rPr lang="en-US" sz="2800" b="1" dirty="0">
                <a:solidFill>
                  <a:srgbClr val="002060"/>
                </a:solidFill>
                <a:ea typeface="+mj-ea"/>
                <a:cs typeface="+mj-cs"/>
              </a:rPr>
              <a:t> phân đoạn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D1895-25C0-32AA-BF77-0B24C4663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lực</a:t>
            </a:r>
            <a:r>
              <a:rPr lang="en-US" sz="2000" b="1" dirty="0"/>
              <a:t> </a:t>
            </a:r>
            <a:r>
              <a:rPr lang="en-US" sz="2000" b="1" dirty="0" err="1"/>
              <a:t>nghiên</a:t>
            </a:r>
            <a:r>
              <a:rPr lang="en-US" sz="2000" b="1" dirty="0"/>
              <a:t> cứu: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sz="2000" dirty="0" err="1"/>
              <a:t>Vấn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thiếu</a:t>
            </a:r>
            <a:r>
              <a:rPr lang="en-US" sz="2000" dirty="0"/>
              <a:t> </a:t>
            </a:r>
            <a:r>
              <a:rPr lang="en-US" sz="2000" dirty="0" err="1"/>
              <a:t>dữ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gán </a:t>
            </a:r>
            <a:r>
              <a:rPr lang="en-US" sz="2000" dirty="0" err="1"/>
              <a:t>nhãn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 phân đoạn </a:t>
            </a:r>
            <a:r>
              <a:rPr lang="en-US" sz="2000" dirty="0" err="1"/>
              <a:t>ảnh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triển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dữ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err="1"/>
              <a:t>Mục</a:t>
            </a:r>
            <a:r>
              <a:rPr lang="en-US" sz="2000" b="1" dirty="0"/>
              <a:t> </a:t>
            </a:r>
            <a:r>
              <a:rPr lang="en-US" sz="2000" b="1" dirty="0" err="1"/>
              <a:t>tiêu</a:t>
            </a:r>
            <a:r>
              <a:rPr lang="en-US" sz="2000" b="1" dirty="0"/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ử dụng mô hình tạo sinh ảnh như một công cụ giúp tăng cường dữ liệu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[17]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Khai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thác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dữ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gán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nhãn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sẵn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AAB79-8558-07FE-6389-6CD4ACD56CE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sz="1000" dirty="0"/>
              <a:t>[17] Nguyen, Q., Vu, T., Tran, A., &amp; Nguyen, K., Dataset diffusion: Diffusion-based synthetic data generation for pixel-level semantic segmentation. In </a:t>
            </a:r>
            <a:r>
              <a:rPr lang="en-US" sz="1000" dirty="0" err="1"/>
              <a:t>NeurIPS</a:t>
            </a:r>
            <a:r>
              <a:rPr lang="en-US" sz="1000" dirty="0"/>
              <a:t> 36. 2024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E0C0F441-4C85-0826-72E4-BD26756D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19" y="3602714"/>
            <a:ext cx="5256972" cy="246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F24265-A2EB-DB68-5D78-C8CF15C29E43}"/>
              </a:ext>
            </a:extLst>
          </p:cNvPr>
          <p:cNvSpPr txBox="1"/>
          <p:nvPr/>
        </p:nvSpPr>
        <p:spPr>
          <a:xfrm>
            <a:off x="1642007" y="5997433"/>
            <a:ext cx="6059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Minh </a:t>
            </a:r>
            <a:r>
              <a:rPr lang="en-US" sz="1200" i="1" dirty="0" err="1"/>
              <a:t>họa</a:t>
            </a:r>
            <a:r>
              <a:rPr lang="en-US" sz="1200" i="1" dirty="0"/>
              <a:t> ý </a:t>
            </a:r>
            <a:r>
              <a:rPr lang="en-US" sz="1200" i="1" dirty="0" err="1"/>
              <a:t>tưởng</a:t>
            </a:r>
            <a:r>
              <a:rPr lang="en-US" sz="1200" i="1" dirty="0"/>
              <a:t> </a:t>
            </a:r>
            <a:r>
              <a:rPr lang="en-US" sz="1200" i="1" dirty="0" err="1"/>
              <a:t>tăng</a:t>
            </a:r>
            <a:r>
              <a:rPr lang="en-US" sz="1200" i="1" dirty="0"/>
              <a:t> </a:t>
            </a:r>
            <a:r>
              <a:rPr lang="en-US" sz="1200" i="1" dirty="0" err="1"/>
              <a:t>cường</a:t>
            </a:r>
            <a:r>
              <a:rPr lang="en-US" sz="1200" i="1" dirty="0"/>
              <a:t> </a:t>
            </a:r>
            <a:r>
              <a:rPr lang="en-US" sz="1200" i="1" dirty="0" err="1"/>
              <a:t>dữ</a:t>
            </a:r>
            <a:r>
              <a:rPr lang="en-US" sz="1200" i="1" dirty="0"/>
              <a:t> </a:t>
            </a:r>
            <a:r>
              <a:rPr lang="en-US" sz="1200" i="1" dirty="0" err="1"/>
              <a:t>liệu</a:t>
            </a:r>
            <a:r>
              <a:rPr lang="en-US" sz="1200" i="1" dirty="0"/>
              <a:t> gán </a:t>
            </a:r>
            <a:r>
              <a:rPr lang="en-US" sz="1200" i="1" dirty="0" err="1"/>
              <a:t>nhãn</a:t>
            </a:r>
            <a:r>
              <a:rPr lang="en-US" sz="1200" i="1" dirty="0"/>
              <a:t> </a:t>
            </a:r>
            <a:r>
              <a:rPr lang="en-US" sz="1200" i="1" dirty="0" err="1"/>
              <a:t>sự</a:t>
            </a:r>
            <a:r>
              <a:rPr lang="en-US" sz="1200" i="1" dirty="0"/>
              <a:t> </a:t>
            </a:r>
            <a:r>
              <a:rPr lang="en-US" sz="1200" i="1" dirty="0" err="1"/>
              <a:t>dụng</a:t>
            </a:r>
            <a:r>
              <a:rPr lang="en-US" sz="1200" i="1" dirty="0"/>
              <a:t> </a:t>
            </a:r>
            <a:r>
              <a:rPr lang="en-US" sz="1200" i="1" dirty="0" err="1"/>
              <a:t>mô</a:t>
            </a:r>
            <a:r>
              <a:rPr lang="en-US" sz="1200" i="1" dirty="0"/>
              <a:t> </a:t>
            </a:r>
            <a:r>
              <a:rPr lang="en-US" sz="1200" i="1" dirty="0" err="1"/>
              <a:t>hình</a:t>
            </a:r>
            <a:r>
              <a:rPr lang="en-US" sz="1200" i="1" dirty="0"/>
              <a:t> </a:t>
            </a:r>
            <a:r>
              <a:rPr lang="en-US" sz="1200" i="1" dirty="0" err="1"/>
              <a:t>tạo</a:t>
            </a:r>
            <a:r>
              <a:rPr lang="en-US" sz="1200" i="1" dirty="0"/>
              <a:t> </a:t>
            </a:r>
            <a:r>
              <a:rPr lang="en-US" sz="1200" i="1" dirty="0" err="1"/>
              <a:t>sinh</a:t>
            </a:r>
            <a:r>
              <a:rPr lang="en-US" sz="1200" i="1" dirty="0"/>
              <a:t> </a:t>
            </a:r>
            <a:r>
              <a:rPr lang="en-US" sz="1200" i="1" dirty="0" err="1"/>
              <a:t>dữ</a:t>
            </a:r>
            <a:r>
              <a:rPr lang="en-US" sz="1200" i="1" dirty="0"/>
              <a:t> </a:t>
            </a:r>
            <a:r>
              <a:rPr lang="en-US" sz="1200" i="1" dirty="0" err="1"/>
              <a:t>liệu</a:t>
            </a:r>
            <a:r>
              <a:rPr lang="en-US" sz="1200" i="1" dirty="0"/>
              <a:t> </a:t>
            </a:r>
            <a:r>
              <a:rPr lang="en-US" sz="1200" i="1" dirty="0" err="1"/>
              <a:t>có</a:t>
            </a:r>
            <a:r>
              <a:rPr lang="en-US" sz="1200" i="1" dirty="0"/>
              <a:t> </a:t>
            </a:r>
            <a:r>
              <a:rPr lang="en-US" sz="1200" i="1" dirty="0" err="1"/>
              <a:t>điều</a:t>
            </a:r>
            <a:r>
              <a:rPr lang="en-US" sz="1200" i="1" dirty="0"/>
              <a:t> </a:t>
            </a:r>
            <a:r>
              <a:rPr lang="en-US" sz="1200" i="1" dirty="0" err="1"/>
              <a:t>kiện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532620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D375D-8583-7D9A-7D32-1497FD1B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hân đoạn ảnh dựa trên mô hình tạo sinh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D1895-25C0-32AA-BF77-0B24C4663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lực</a:t>
            </a:r>
            <a:r>
              <a:rPr lang="en-US" sz="2000" b="1" dirty="0"/>
              <a:t> </a:t>
            </a:r>
            <a:r>
              <a:rPr lang="en-US" sz="2000" b="1" dirty="0" err="1"/>
              <a:t>nghiên</a:t>
            </a:r>
            <a:r>
              <a:rPr lang="en-US" sz="2000" b="1" dirty="0"/>
              <a:t> cứu: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sz="2000" dirty="0"/>
              <a:t>Khai </a:t>
            </a:r>
            <a:r>
              <a:rPr lang="en-US" sz="2000" dirty="0" err="1"/>
              <a:t>thác</a:t>
            </a:r>
            <a:r>
              <a:rPr lang="en-US" sz="2000" dirty="0"/>
              <a:t> thông tin </a:t>
            </a:r>
            <a:r>
              <a:rPr lang="en-US" sz="2000" dirty="0" err="1"/>
              <a:t>giàu</a:t>
            </a:r>
            <a:r>
              <a:rPr lang="en-US" sz="2000" dirty="0"/>
              <a:t> ngữ </a:t>
            </a:r>
            <a:r>
              <a:rPr lang="en-US" sz="2000" dirty="0" err="1"/>
              <a:t>nghĩa</a:t>
            </a:r>
            <a:r>
              <a:rPr lang="en-US" sz="2000" dirty="0"/>
              <a:t> từ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dữ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sz="2000" dirty="0" err="1"/>
              <a:t>Vấn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 inductive bias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phân </a:t>
            </a:r>
            <a:r>
              <a:rPr lang="en-US" sz="2000" dirty="0" err="1"/>
              <a:t>biệt</a:t>
            </a:r>
            <a:endParaRPr lang="en-US" sz="2000" b="1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err="1"/>
              <a:t>Mục</a:t>
            </a:r>
            <a:r>
              <a:rPr lang="en-US" sz="2000" b="1" dirty="0"/>
              <a:t> </a:t>
            </a:r>
            <a:r>
              <a:rPr lang="en-US" sz="2000" b="1" dirty="0" err="1"/>
              <a:t>tiêu</a:t>
            </a:r>
            <a:r>
              <a:rPr lang="en-US" sz="2000" b="1" dirty="0"/>
              <a:t>: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áp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chế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dữ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cường</a:t>
            </a:r>
            <a:r>
              <a:rPr lang="en-US" sz="2000" dirty="0"/>
              <a:t> thông tin </a:t>
            </a:r>
            <a:r>
              <a:rPr lang="en-US" sz="2000" dirty="0" err="1"/>
              <a:t>phục</a:t>
            </a:r>
            <a:r>
              <a:rPr lang="en-US" sz="2000" dirty="0"/>
              <a:t> </a:t>
            </a:r>
            <a:r>
              <a:rPr lang="en-US" sz="2000" dirty="0" err="1"/>
              <a:t>vụ</a:t>
            </a:r>
            <a:r>
              <a:rPr lang="en-US" sz="2000" dirty="0"/>
              <a:t> quá </a:t>
            </a:r>
            <a:r>
              <a:rPr lang="en-US" sz="2000" dirty="0" err="1"/>
              <a:t>trình</a:t>
            </a:r>
            <a:r>
              <a:rPr lang="en-US" sz="2000" dirty="0"/>
              <a:t> phân đoạn </a:t>
            </a:r>
            <a:r>
              <a:rPr lang="en-US" sz="2000" dirty="0" err="1"/>
              <a:t>ảnh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AAB79-8558-07FE-6389-6CD4ACD56CE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[18] Gu, Z., Chen, H., Xu, Z., Lan, J., Meng, C., &amp; Wang, W. (2022). </a:t>
            </a:r>
            <a:r>
              <a:rPr lang="en-US" dirty="0" err="1"/>
              <a:t>Diffusioninst</a:t>
            </a:r>
            <a:r>
              <a:rPr lang="en-US" dirty="0"/>
              <a:t>: Diffusion model for instance segmentation. </a:t>
            </a:r>
            <a:r>
              <a:rPr lang="en-US" dirty="0" err="1"/>
              <a:t>arXiv</a:t>
            </a:r>
            <a:r>
              <a:rPr lang="en-US" dirty="0"/>
              <a:t> preprint arXiv:2212.02773. </a:t>
            </a:r>
          </a:p>
        </p:txBody>
      </p:sp>
      <p:pic>
        <p:nvPicPr>
          <p:cNvPr id="5" name="Picture 1" descr="A diagram of a computer&#10;&#10;Description automatically generated">
            <a:extLst>
              <a:ext uri="{FF2B5EF4-FFF2-40B4-BE49-F238E27FC236}">
                <a16:creationId xmlns:a16="http://schemas.microsoft.com/office/drawing/2014/main" id="{F2CBC6B0-45C6-C207-B64D-F3C1E9AC7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77" y="3429000"/>
            <a:ext cx="5341856" cy="260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ACFB94-73D1-3FB4-5BE5-E9CBEECD58C6}"/>
              </a:ext>
            </a:extLst>
          </p:cNvPr>
          <p:cNvSpPr txBox="1"/>
          <p:nvPr/>
        </p:nvSpPr>
        <p:spPr>
          <a:xfrm>
            <a:off x="1605699" y="5946130"/>
            <a:ext cx="566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Minh </a:t>
            </a:r>
            <a:r>
              <a:rPr lang="en-US" sz="1200" i="1" dirty="0" err="1"/>
              <a:t>họa</a:t>
            </a:r>
            <a:r>
              <a:rPr lang="en-US" sz="1200" i="1" dirty="0"/>
              <a:t> ý </a:t>
            </a:r>
            <a:r>
              <a:rPr lang="en-US" sz="1200" i="1" dirty="0" err="1"/>
              <a:t>tưởng</a:t>
            </a:r>
            <a:r>
              <a:rPr lang="en-US" sz="1200" i="1" dirty="0"/>
              <a:t> phân đoạn </a:t>
            </a:r>
            <a:r>
              <a:rPr lang="en-US" sz="1200" i="1" dirty="0" err="1"/>
              <a:t>ảnh</a:t>
            </a:r>
            <a:r>
              <a:rPr lang="en-US" sz="1200" i="1" dirty="0"/>
              <a:t> </a:t>
            </a:r>
            <a:r>
              <a:rPr lang="en-US" sz="1200" i="1" dirty="0" err="1"/>
              <a:t>sử</a:t>
            </a:r>
            <a:r>
              <a:rPr lang="en-US" sz="1200" i="1" dirty="0"/>
              <a:t> </a:t>
            </a:r>
            <a:r>
              <a:rPr lang="en-US" sz="1200" i="1" dirty="0" err="1"/>
              <a:t>dụng</a:t>
            </a:r>
            <a:r>
              <a:rPr lang="en-US" sz="1200" i="1" dirty="0"/>
              <a:t> </a:t>
            </a:r>
            <a:r>
              <a:rPr lang="en-US" sz="1200" i="1" dirty="0" err="1"/>
              <a:t>cơ</a:t>
            </a:r>
            <a:r>
              <a:rPr lang="en-US" sz="1200" i="1" dirty="0"/>
              <a:t> </a:t>
            </a:r>
            <a:r>
              <a:rPr lang="en-US" sz="1200" i="1" dirty="0" err="1"/>
              <a:t>chế</a:t>
            </a:r>
            <a:r>
              <a:rPr lang="en-US" sz="1200" i="1" dirty="0"/>
              <a:t> </a:t>
            </a:r>
            <a:r>
              <a:rPr lang="en-US" sz="1200" i="1" dirty="0" err="1"/>
              <a:t>mô</a:t>
            </a:r>
            <a:r>
              <a:rPr lang="en-US" sz="1200" i="1" dirty="0"/>
              <a:t> </a:t>
            </a:r>
            <a:r>
              <a:rPr lang="en-US" sz="1200" i="1" dirty="0" err="1"/>
              <a:t>hình</a:t>
            </a:r>
            <a:r>
              <a:rPr lang="en-US" sz="1200" i="1" dirty="0"/>
              <a:t> </a:t>
            </a:r>
            <a:r>
              <a:rPr lang="en-US" sz="1200" i="1" dirty="0" err="1"/>
              <a:t>tạo</a:t>
            </a:r>
            <a:r>
              <a:rPr lang="en-US" sz="1200" i="1" dirty="0"/>
              <a:t> </a:t>
            </a:r>
            <a:r>
              <a:rPr lang="en-US" sz="1200" i="1" dirty="0" err="1"/>
              <a:t>sinh</a:t>
            </a:r>
            <a:r>
              <a:rPr lang="en-US" sz="1200" i="1" baseline="30000" dirty="0"/>
              <a:t>[18]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32282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D375D-8583-7D9A-7D32-1497FD1B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 đoạn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ít dữ liệu huấn luyện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D1895-25C0-32AA-BF77-0B24C4663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lực</a:t>
            </a:r>
            <a:r>
              <a:rPr lang="en-US" sz="2000" b="1" dirty="0"/>
              <a:t> </a:t>
            </a:r>
            <a:r>
              <a:rPr lang="en-US" sz="2000" b="1" dirty="0" err="1"/>
              <a:t>nghiên</a:t>
            </a:r>
            <a:r>
              <a:rPr lang="en-US" sz="2000" b="1" dirty="0"/>
              <a:t> cứu: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sz="2000" dirty="0" err="1"/>
              <a:t>Dựa</a:t>
            </a:r>
            <a:r>
              <a:rPr lang="en-US" sz="2000" dirty="0"/>
              <a:t> trên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quá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r>
              <a:rPr lang="en-US" sz="2000" dirty="0"/>
              <a:t> tri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con </a:t>
            </a:r>
            <a:r>
              <a:rPr lang="en-US" sz="2000" dirty="0" err="1"/>
              <a:t>người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sz="2000" dirty="0"/>
              <a:t>Khai </a:t>
            </a:r>
            <a:r>
              <a:rPr lang="en-US" sz="2000" dirty="0" err="1"/>
              <a:t>thác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ít mẫu </a:t>
            </a:r>
            <a:r>
              <a:rPr lang="en-US" sz="2000" dirty="0" err="1"/>
              <a:t>dữ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gán </a:t>
            </a:r>
            <a:r>
              <a:rPr lang="en-US" sz="2000" dirty="0" err="1"/>
              <a:t>nhãn</a:t>
            </a:r>
            <a:endParaRPr lang="en-US" sz="20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err="1"/>
              <a:t>Mục</a:t>
            </a:r>
            <a:r>
              <a:rPr lang="en-US" sz="2000" b="1" dirty="0"/>
              <a:t> </a:t>
            </a:r>
            <a:r>
              <a:rPr lang="en-US" sz="2000" b="1" dirty="0" err="1"/>
              <a:t>tiêu</a:t>
            </a:r>
            <a:r>
              <a:rPr lang="en-US" sz="2000" b="1" dirty="0"/>
              <a:t>: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khai </a:t>
            </a:r>
            <a:r>
              <a:rPr lang="en-US" sz="2000" dirty="0" err="1"/>
              <a:t>thác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pháp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ít mẫu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dữ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AAB79-8558-07FE-6389-6CD4ACD56CE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[18] Dan Andrei </a:t>
            </a:r>
            <a:r>
              <a:rPr lang="en-US" dirty="0" err="1"/>
              <a:t>Ganea</a:t>
            </a:r>
            <a:r>
              <a:rPr lang="en-US" dirty="0"/>
              <a:t>, Bas Boom, and Ronald </a:t>
            </a:r>
            <a:r>
              <a:rPr lang="en-US" dirty="0" err="1"/>
              <a:t>Poppe</a:t>
            </a:r>
            <a:r>
              <a:rPr lang="en-US" dirty="0"/>
              <a:t>. “Incremental Few-Shot Instance Segmentation”. In CVPR. 2021, pp. 1185–1 </a:t>
            </a:r>
          </a:p>
        </p:txBody>
      </p:sp>
      <p:pic>
        <p:nvPicPr>
          <p:cNvPr id="5" name="Picture 1" descr="A diagram of a computer class&#10;&#10;Description automatically generated">
            <a:extLst>
              <a:ext uri="{FF2B5EF4-FFF2-40B4-BE49-F238E27FC236}">
                <a16:creationId xmlns:a16="http://schemas.microsoft.com/office/drawing/2014/main" id="{1948FA14-DF3F-CF2E-7FF7-CE2DD7E04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14" y="3429000"/>
            <a:ext cx="4238172" cy="26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C419CD-D750-C858-AEDA-794E4B81A392}"/>
              </a:ext>
            </a:extLst>
          </p:cNvPr>
          <p:cNvSpPr txBox="1"/>
          <p:nvPr/>
        </p:nvSpPr>
        <p:spPr>
          <a:xfrm>
            <a:off x="1596273" y="5983475"/>
            <a:ext cx="566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Minh </a:t>
            </a:r>
            <a:r>
              <a:rPr lang="en-US" sz="1200" i="1" dirty="0" err="1"/>
              <a:t>họa</a:t>
            </a:r>
            <a:r>
              <a:rPr lang="en-US" sz="1200" i="1" dirty="0"/>
              <a:t> ý </a:t>
            </a:r>
            <a:r>
              <a:rPr lang="en-US" sz="1200" i="1" dirty="0" err="1"/>
              <a:t>tưởng</a:t>
            </a:r>
            <a:r>
              <a:rPr lang="en-US" sz="1200" i="1" dirty="0"/>
              <a:t> phân đoạn </a:t>
            </a:r>
            <a:r>
              <a:rPr lang="en-US" sz="1200" i="1" dirty="0" err="1"/>
              <a:t>ảnh</a:t>
            </a:r>
            <a:r>
              <a:rPr lang="en-US" sz="1200" i="1" dirty="0"/>
              <a:t> </a:t>
            </a:r>
            <a:r>
              <a:rPr lang="en-US" sz="1200" i="1" dirty="0" err="1"/>
              <a:t>sử</a:t>
            </a:r>
            <a:r>
              <a:rPr lang="en-US" sz="1200" i="1" dirty="0"/>
              <a:t> </a:t>
            </a:r>
            <a:r>
              <a:rPr lang="en-US" sz="1200" i="1" dirty="0" err="1"/>
              <a:t>dụng</a:t>
            </a:r>
            <a:r>
              <a:rPr lang="en-US" sz="1200" i="1" dirty="0"/>
              <a:t> </a:t>
            </a:r>
            <a:r>
              <a:rPr lang="en-US" sz="1200" i="1" dirty="0" err="1"/>
              <a:t>phương</a:t>
            </a:r>
            <a:r>
              <a:rPr lang="en-US" sz="1200" i="1" dirty="0"/>
              <a:t> pháp </a:t>
            </a:r>
            <a:r>
              <a:rPr lang="en-US" sz="1200" i="1" dirty="0" err="1"/>
              <a:t>huấn</a:t>
            </a:r>
            <a:r>
              <a:rPr lang="en-US" sz="1200" i="1" dirty="0"/>
              <a:t> </a:t>
            </a:r>
            <a:r>
              <a:rPr lang="en-US" sz="1200" i="1" dirty="0" err="1"/>
              <a:t>luyện</a:t>
            </a:r>
            <a:r>
              <a:rPr lang="en-US" sz="1200" i="1" dirty="0"/>
              <a:t> </a:t>
            </a:r>
            <a:r>
              <a:rPr lang="en-US" sz="1200" i="1" dirty="0" err="1"/>
              <a:t>với</a:t>
            </a:r>
            <a:r>
              <a:rPr lang="en-US" sz="1200" i="1" dirty="0"/>
              <a:t> ít mẫu </a:t>
            </a:r>
            <a:r>
              <a:rPr lang="en-US" sz="1200" i="1" dirty="0" err="1"/>
              <a:t>dữ</a:t>
            </a:r>
            <a:r>
              <a:rPr lang="en-US" sz="1200" i="1" dirty="0"/>
              <a:t> </a:t>
            </a:r>
            <a:r>
              <a:rPr lang="en-US" sz="1200" i="1" dirty="0" err="1"/>
              <a:t>liệu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733851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4444-666D-A4A5-E2CE-7218FDE9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5. </a:t>
            </a:r>
            <a:r>
              <a:rPr lang="en-US" sz="3600" b="1" dirty="0" err="1">
                <a:solidFill>
                  <a:srgbClr val="002060"/>
                </a:solidFill>
                <a:ea typeface="+mj-ea"/>
                <a:cs typeface="+mj-cs"/>
              </a:rPr>
              <a:t>Các</a:t>
            </a:r>
            <a:r>
              <a:rPr lang="en-US" sz="36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+mj-ea"/>
                <a:cs typeface="+mj-cs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+mj-ea"/>
                <a:cs typeface="+mj-cs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+mj-ea"/>
                <a:cs typeface="+mj-cs"/>
              </a:rPr>
              <a:t>sơ</a:t>
            </a:r>
            <a:r>
              <a:rPr lang="en-US" sz="36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+mj-ea"/>
                <a:cs typeface="+mj-cs"/>
              </a:rPr>
              <a:t>khởi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21BB8-8348-91AF-F1EA-0336A59A3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>
                <a:solidFill>
                  <a:srgbClr val="0070C0"/>
                </a:solidFill>
              </a:rPr>
              <a:t>Luận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văn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đại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học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và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cao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học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en-US" sz="2000" dirty="0"/>
              <a:t>Phân đoạn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pháp tương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miền</a:t>
            </a:r>
            <a:r>
              <a:rPr lang="en-US" sz="2000" dirty="0"/>
              <a:t> </a:t>
            </a:r>
            <a:r>
              <a:rPr lang="en-US" sz="2000" dirty="0" err="1"/>
              <a:t>dữ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en-US" sz="2000" dirty="0"/>
              <a:t>Phân đoạn </a:t>
            </a:r>
            <a:r>
              <a:rPr lang="en-US" sz="2000" dirty="0" err="1"/>
              <a:t>ảnh</a:t>
            </a:r>
            <a:r>
              <a:rPr lang="en-US" sz="2000" dirty="0"/>
              <a:t> khai </a:t>
            </a:r>
            <a:r>
              <a:rPr lang="en-US" sz="2000" dirty="0" err="1"/>
              <a:t>thác</a:t>
            </a:r>
            <a:r>
              <a:rPr lang="en-US" sz="2000" dirty="0"/>
              <a:t> </a:t>
            </a:r>
            <a:r>
              <a:rPr lang="en-US" sz="2000" dirty="0" err="1"/>
              <a:t>đặc</a:t>
            </a:r>
            <a:r>
              <a:rPr lang="en-US" sz="2000" dirty="0"/>
              <a:t> </a:t>
            </a:r>
            <a:r>
              <a:rPr lang="en-US" sz="2000" dirty="0" err="1"/>
              <a:t>trưng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phân </a:t>
            </a:r>
            <a:r>
              <a:rPr lang="en-US" sz="2000" dirty="0" err="1"/>
              <a:t>biệt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>
                <a:solidFill>
                  <a:srgbClr val="0070C0"/>
                </a:solidFill>
              </a:rPr>
              <a:t>Các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đề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tài</a:t>
            </a:r>
            <a:r>
              <a:rPr lang="en-US" sz="2400" dirty="0">
                <a:solidFill>
                  <a:srgbClr val="0070C0"/>
                </a:solidFill>
              </a:rPr>
              <a:t> khoa </a:t>
            </a:r>
            <a:r>
              <a:rPr lang="en-US" sz="2400" dirty="0" err="1">
                <a:solidFill>
                  <a:srgbClr val="0070C0"/>
                </a:solidFill>
              </a:rPr>
              <a:t>học</a:t>
            </a:r>
            <a:r>
              <a:rPr lang="en-US" sz="2400" dirty="0">
                <a:solidFill>
                  <a:srgbClr val="0070C0"/>
                </a:solidFill>
              </a:rPr>
              <a:t> công </a:t>
            </a:r>
            <a:r>
              <a:rPr lang="en-US" sz="2400" dirty="0" err="1">
                <a:solidFill>
                  <a:srgbClr val="0070C0"/>
                </a:solidFill>
              </a:rPr>
              <a:t>nghệ</a:t>
            </a:r>
            <a:r>
              <a:rPr lang="en-US" sz="2400" dirty="0">
                <a:solidFill>
                  <a:srgbClr val="0070C0"/>
                </a:solidFill>
              </a:rPr>
              <a:t> (KHCN):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nhiệm</a:t>
            </a:r>
            <a:r>
              <a:rPr lang="en-US" sz="2000" dirty="0"/>
              <a:t> 2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tài</a:t>
            </a:r>
            <a:r>
              <a:rPr lang="en-US" sz="2000" dirty="0"/>
              <a:t> KHCN </a:t>
            </a:r>
            <a:r>
              <a:rPr lang="en-US" sz="2000" dirty="0" err="1"/>
              <a:t>cấp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2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tài</a:t>
            </a:r>
            <a:r>
              <a:rPr lang="en-US" sz="2000" dirty="0"/>
              <a:t> </a:t>
            </a:r>
            <a:r>
              <a:rPr lang="en-US" sz="2000" dirty="0" err="1"/>
              <a:t>cấp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cấp</a:t>
            </a:r>
            <a:r>
              <a:rPr lang="en-US" sz="2000" dirty="0"/>
              <a:t> ĐHQG khác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>
                <a:solidFill>
                  <a:srgbClr val="0070C0"/>
                </a:solidFill>
              </a:rPr>
              <a:t>Các</a:t>
            </a:r>
            <a:r>
              <a:rPr lang="en-US" sz="2400" dirty="0">
                <a:solidFill>
                  <a:srgbClr val="0070C0"/>
                </a:solidFill>
              </a:rPr>
              <a:t> công </a:t>
            </a:r>
            <a:r>
              <a:rPr lang="en-US" sz="2400" dirty="0" err="1">
                <a:solidFill>
                  <a:srgbClr val="0070C0"/>
                </a:solidFill>
              </a:rPr>
              <a:t>bố</a:t>
            </a:r>
            <a:r>
              <a:rPr lang="en-US" sz="2400" dirty="0">
                <a:solidFill>
                  <a:srgbClr val="0070C0"/>
                </a:solidFill>
              </a:rPr>
              <a:t> khoa </a:t>
            </a:r>
            <a:r>
              <a:rPr lang="en-US" sz="2400" dirty="0" err="1">
                <a:solidFill>
                  <a:srgbClr val="0070C0"/>
                </a:solidFill>
              </a:rPr>
              <a:t>học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en-US" sz="2000" dirty="0"/>
              <a:t>01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tạp</a:t>
            </a:r>
            <a:r>
              <a:rPr lang="en-US" sz="2000" dirty="0"/>
              <a:t> </a:t>
            </a:r>
            <a:r>
              <a:rPr lang="en-US" sz="2000" dirty="0" err="1"/>
              <a:t>chí</a:t>
            </a:r>
            <a:r>
              <a:rPr lang="en-US" sz="2000" dirty="0"/>
              <a:t> ISI Q1 [CT2]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en-US" sz="2000" dirty="0"/>
              <a:t>05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hội</a:t>
            </a:r>
            <a:r>
              <a:rPr lang="en-US" sz="2000" dirty="0"/>
              <a:t> </a:t>
            </a:r>
            <a:r>
              <a:rPr lang="en-US" sz="2000" dirty="0" err="1"/>
              <a:t>nghị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[CT1, CT3, CT4, CT5, CT6]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FA473-3F94-A491-8F05-2CF30AC36C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6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4444-666D-A4A5-E2CE-7218FDE9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6.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Kế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hoạch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thực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hiện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đề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tài</a:t>
            </a:r>
            <a:endParaRPr lang="en-US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00CD330-0C28-E15E-566A-64C06B27C6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755962"/>
              </p:ext>
            </p:extLst>
          </p:nvPr>
        </p:nvGraphicFramePr>
        <p:xfrm>
          <a:off x="367646" y="1184274"/>
          <a:ext cx="8427562" cy="4867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6377">
                  <a:extLst>
                    <a:ext uri="{9D8B030D-6E8A-4147-A177-3AD203B41FA5}">
                      <a16:colId xmlns:a16="http://schemas.microsoft.com/office/drawing/2014/main" val="190867117"/>
                    </a:ext>
                  </a:extLst>
                </a:gridCol>
                <a:gridCol w="2121185">
                  <a:extLst>
                    <a:ext uri="{9D8B030D-6E8A-4147-A177-3AD203B41FA5}">
                      <a16:colId xmlns:a16="http://schemas.microsoft.com/office/drawing/2014/main" val="3795691549"/>
                    </a:ext>
                  </a:extLst>
                </a:gridCol>
              </a:tblGrid>
              <a:tr h="436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18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thực</a:t>
                      </a: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hiện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Thời</a:t>
                      </a: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gian</a:t>
                      </a: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thực</a:t>
                      </a: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hiện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7689975"/>
                  </a:ext>
                </a:extLst>
              </a:tr>
              <a:tr h="1091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Khảo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sát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nghiên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cứu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phương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pháp phân đoạn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ảnh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tạo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sinh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ảnh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điều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kiện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định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nghiên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cứu chi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tiết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tháng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9968027"/>
                  </a:ext>
                </a:extLst>
              </a:tr>
              <a:tr h="7204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Nghiên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cứu,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xuất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cải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tiến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phương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pháp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tạo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sinh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ảnh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điều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kiện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phục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vụ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toán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phân đoạn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ảnh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tháng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1272130"/>
                  </a:ext>
                </a:extLst>
              </a:tr>
              <a:tr h="1091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xuất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cải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tiến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mô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phân đoạn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ảnh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dựa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trên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điểm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yếu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từ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mô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khảo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sát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tập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trung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vào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hướng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tiếp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cận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cơ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chế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tạo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sinh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dữ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liệu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ít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dữ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liệu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huấn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luyện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tháng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0350849"/>
                  </a:ext>
                </a:extLst>
              </a:tr>
              <a:tr h="1091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Tiến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hành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cài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đặt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thực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nghiệm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đánh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giá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mô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xuất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Tổng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hợp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công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bố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quả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nghiên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cứu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tại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hội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nghị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tạp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chí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thuộc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mục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theo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quy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định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tháng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8768762"/>
                  </a:ext>
                </a:extLst>
              </a:tr>
              <a:tr h="4362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Viết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báo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cáo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chuẩn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bảo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vệ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luận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án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tháng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7042547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FA473-3F94-A491-8F05-2CF30AC36C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0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4444-666D-A4A5-E2CE-7218FDE9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công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/>
              <a:t>đã</a:t>
            </a:r>
            <a:r>
              <a:rPr lang="en-US" b="1" dirty="0"/>
              <a:t> công </a:t>
            </a:r>
            <a:r>
              <a:rPr lang="en-US" b="1" dirty="0" err="1"/>
              <a:t>bố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FA473-3F94-A491-8F05-2CF30AC36C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4FA8E1-6127-7DB0-56D2-964DD33D4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7525" indent="-517525">
              <a:buNone/>
            </a:pPr>
            <a:r>
              <a:rPr lang="en-US" sz="1600" b="1" dirty="0">
                <a:solidFill>
                  <a:srgbClr val="0070C0"/>
                </a:solidFill>
              </a:rPr>
              <a:t>[CT1] </a:t>
            </a:r>
            <a:r>
              <a:rPr lang="en-US" sz="1600" b="1" dirty="0"/>
              <a:t>Thanh-Danh Nguyen</a:t>
            </a:r>
            <a:r>
              <a:rPr lang="en-US" sz="1600" dirty="0"/>
              <a:t>, Duc-Tuan Luu, Vinh-Tiep Nguyen, and Thanh Duc Ngo, “CE-OST: Contour Emphasis for One-Stage Transformer-based Camouflage Instance Segmentation.” 2023 International Conference on Multimedia Analysis and Pattern Recognition (MAPR). IEEE, 2023.</a:t>
            </a:r>
          </a:p>
          <a:p>
            <a:pPr marL="517525" indent="-517525">
              <a:buNone/>
            </a:pPr>
            <a:r>
              <a:rPr lang="en-US" sz="1600" b="1" dirty="0">
                <a:solidFill>
                  <a:srgbClr val="0070C0"/>
                </a:solidFill>
              </a:rPr>
              <a:t>[CT2] </a:t>
            </a:r>
            <a:r>
              <a:rPr lang="en-US" sz="1600" dirty="0"/>
              <a:t>Sy-Tuyen Ho, </a:t>
            </a:r>
            <a:r>
              <a:rPr lang="en-US" sz="1600" dirty="0" err="1"/>
              <a:t>Manh</a:t>
            </a:r>
            <a:r>
              <a:rPr lang="en-US" sz="1600" dirty="0"/>
              <a:t>-Khanh Huu Ngo, </a:t>
            </a:r>
            <a:r>
              <a:rPr lang="en-US" sz="1600" b="1" dirty="0"/>
              <a:t>Thanh-Danh Nguyen</a:t>
            </a:r>
            <a:r>
              <a:rPr lang="en-US" sz="1600" dirty="0"/>
              <a:t>, Nguyen Phan, Vinh-Tiep Nguyen, Thanh Duc Ngo, Duy-Dinh Le, Tam V. Nguyen, "Abstraction-Perception Preserving Cartoon Face Synthesis", Multimedia Tools and Applications (MTA), 2023. IF = 2.395 (SCI).</a:t>
            </a:r>
          </a:p>
          <a:p>
            <a:pPr marL="517525" indent="-517525">
              <a:buNone/>
            </a:pPr>
            <a:r>
              <a:rPr lang="en-US" sz="1600" b="1" dirty="0">
                <a:solidFill>
                  <a:srgbClr val="0070C0"/>
                </a:solidFill>
              </a:rPr>
              <a:t>[CT3] </a:t>
            </a:r>
            <a:r>
              <a:rPr lang="en-US" sz="1600" b="1" dirty="0"/>
              <a:t>Thanh-Danh Nguyen</a:t>
            </a:r>
            <a:r>
              <a:rPr lang="en-US" sz="1600" dirty="0"/>
              <a:t>*, Anh-Khoa Nguyen Vu*, </a:t>
            </a:r>
            <a:r>
              <a:rPr lang="en-US" sz="1600" dirty="0" err="1"/>
              <a:t>Nhat</a:t>
            </a:r>
            <a:r>
              <a:rPr lang="en-US" sz="1600" dirty="0"/>
              <a:t>-Duy Nguyen*, Vinh-Tiep Nguyen, Thanh Duc Ngo, Thanh-Toan Do, Minh-</a:t>
            </a:r>
            <a:r>
              <a:rPr lang="en-US" sz="1600" dirty="0" err="1"/>
              <a:t>Triet</a:t>
            </a:r>
            <a:r>
              <a:rPr lang="en-US" sz="1600" dirty="0"/>
              <a:t> Tran, and Tam V. Nguyen, “Few-shot Camouflaged Animal Detection and Segmentation”, CV4Animals Workshop, CVPR 2022. (invited poster)</a:t>
            </a:r>
          </a:p>
          <a:p>
            <a:pPr marL="517525" indent="-517525">
              <a:buNone/>
            </a:pPr>
            <a:r>
              <a:rPr lang="en-US" sz="1600" b="1" dirty="0">
                <a:solidFill>
                  <a:srgbClr val="0070C0"/>
                </a:solidFill>
              </a:rPr>
              <a:t>[CT4] </a:t>
            </a:r>
            <a:r>
              <a:rPr lang="en-US" sz="1600" dirty="0" err="1"/>
              <a:t>Manh</a:t>
            </a:r>
            <a:r>
              <a:rPr lang="en-US" sz="1600" dirty="0"/>
              <a:t>-Khanh Ngo Huu, Vinh Quang Ngo, </a:t>
            </a:r>
            <a:r>
              <a:rPr lang="en-US" sz="1600" b="1" dirty="0"/>
              <a:t>Thanh-Danh Nguyen</a:t>
            </a:r>
            <a:r>
              <a:rPr lang="en-US" sz="1600" dirty="0"/>
              <a:t>, Vinh-Tiep Nguyen, and Thanh Duc Ngo. “Antique Photo Restoration and Colorization via Generative Model.” 2022 International Conference on Multimedia Analysis and Pattern Recognition (MAPR). IEEE, 2022. (Scopus)</a:t>
            </a:r>
          </a:p>
          <a:p>
            <a:pPr marL="517525" indent="-517525">
              <a:buNone/>
            </a:pPr>
            <a:r>
              <a:rPr lang="en-US" sz="1600" b="1" dirty="0">
                <a:solidFill>
                  <a:srgbClr val="0070C0"/>
                </a:solidFill>
              </a:rPr>
              <a:t>[CT5] </a:t>
            </a:r>
            <a:r>
              <a:rPr lang="en-US" sz="1600" dirty="0"/>
              <a:t>Anh-Khoa Nguyen Vu, </a:t>
            </a:r>
            <a:r>
              <a:rPr lang="en-US" sz="1600" b="1" dirty="0"/>
              <a:t>Thanh-Danh Nguyen</a:t>
            </a:r>
            <a:r>
              <a:rPr lang="en-US" sz="1600" dirty="0"/>
              <a:t>, Vinh-Tiep Nguyen, and Thanh Duc Ngo, “DF-FSOD: A Novel Approach for Few-shot Object Detection via Distinguished Features.” 2021 International Conference on Multimedia Analysis and Pattern Recognition (MAPR). IEEE, 2021. (Scopus)</a:t>
            </a:r>
          </a:p>
          <a:p>
            <a:pPr marL="517525" indent="-517525">
              <a:buNone/>
            </a:pPr>
            <a:r>
              <a:rPr lang="en-US" sz="1600" b="1" dirty="0">
                <a:solidFill>
                  <a:srgbClr val="0070C0"/>
                </a:solidFill>
              </a:rPr>
              <a:t>[CT6] </a:t>
            </a:r>
            <a:r>
              <a:rPr lang="en-US" sz="1600" dirty="0"/>
              <a:t>Ngoc-Khanh Nguyen, </a:t>
            </a:r>
            <a:r>
              <a:rPr lang="en-US" sz="1600" b="1" dirty="0"/>
              <a:t>Thanh-Danh Nguyen</a:t>
            </a:r>
            <a:r>
              <a:rPr lang="en-US" sz="1600" dirty="0"/>
              <a:t>, and Vinh-Tiep Nguyen. “A More Focus on Multi-degradation Method for Single Image Super-Resolution.” 2021 International Conference on Multimedia Analysis and Pattern Recognition (MAPR). IEEE, 2021. (Scopus)</a:t>
            </a:r>
          </a:p>
        </p:txBody>
      </p:sp>
    </p:spTree>
    <p:extLst>
      <p:ext uri="{BB962C8B-B14F-4D97-AF65-F5344CB8AC3E}">
        <p14:creationId xmlns:p14="http://schemas.microsoft.com/office/powerpoint/2010/main" val="251010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4444-666D-A4A5-E2CE-7218FDE9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Tài</a:t>
            </a:r>
            <a:r>
              <a:rPr lang="en-US" b="1" dirty="0"/>
              <a:t> </a:t>
            </a:r>
            <a:r>
              <a:rPr lang="en-US" b="1" dirty="0" err="1"/>
              <a:t>liệu</a:t>
            </a:r>
            <a:r>
              <a:rPr lang="en-US" b="1" dirty="0"/>
              <a:t> </a:t>
            </a:r>
            <a:r>
              <a:rPr lang="en-US" b="1" dirty="0" err="1"/>
              <a:t>tham</a:t>
            </a:r>
            <a:r>
              <a:rPr lang="en-US" b="1" dirty="0"/>
              <a:t> </a:t>
            </a:r>
            <a:r>
              <a:rPr lang="en-US" b="1" dirty="0" err="1"/>
              <a:t>khảo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4FA8E1-6127-7DB0-56D2-964DD33D4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99" y="1117600"/>
            <a:ext cx="8693239" cy="51152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dirty="0"/>
              <a:t>[1] Chen, J., Lu, J., Zhu, X., &amp; Zhang, L. Generative semantic segmentation. In CVPR. 2023.</a:t>
            </a:r>
          </a:p>
          <a:p>
            <a:pPr marL="0" indent="0" algn="just">
              <a:buNone/>
            </a:pPr>
            <a:r>
              <a:rPr lang="en-US" sz="1600" dirty="0"/>
              <a:t>[2]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Kaiming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 He, Georgia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Gkioxari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Piotr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Dollár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and Ross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Girshick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. “Mask R-CNN”. In ICCV. 2017</a:t>
            </a:r>
          </a:p>
          <a:p>
            <a:pPr marL="0" indent="0" algn="just">
              <a:buNone/>
            </a:pPr>
            <a:r>
              <a:rPr lang="en-US" sz="1600" dirty="0"/>
              <a:t>[3] 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Shu Liu, Lu Qi, </a:t>
            </a:r>
            <a:r>
              <a:rPr lang="en-US" sz="1600" dirty="0" err="1"/>
              <a:t>Haifang</a:t>
            </a:r>
            <a:r>
              <a:rPr lang="en-US" sz="1600" dirty="0"/>
              <a:t> Qin, </a:t>
            </a:r>
            <a:r>
              <a:rPr lang="en-US" sz="1600" dirty="0" err="1"/>
              <a:t>Jianping</a:t>
            </a:r>
            <a:r>
              <a:rPr lang="en-US" sz="1600" dirty="0"/>
              <a:t> Shi, and </a:t>
            </a:r>
            <a:r>
              <a:rPr lang="en-US" sz="1600" dirty="0" err="1"/>
              <a:t>Jiaya</a:t>
            </a:r>
            <a:r>
              <a:rPr lang="en-US" sz="1600" dirty="0"/>
              <a:t> Jia. “Path Aggregation Network for Instance Segmentation”. In CVPR. 2018.</a:t>
            </a:r>
          </a:p>
          <a:p>
            <a:pPr marL="0" indent="0" algn="just">
              <a:buNone/>
            </a:pPr>
            <a:r>
              <a:rPr lang="en-US" sz="1600" dirty="0"/>
              <a:t>[4] Kai Chen, </a:t>
            </a:r>
            <a:r>
              <a:rPr lang="en-US" sz="1600" dirty="0" err="1"/>
              <a:t>Jiangmiao</a:t>
            </a:r>
            <a:r>
              <a:rPr lang="en-US" sz="1600" dirty="0"/>
              <a:t> Pang, Jiaqi Wang, Yu Xiong, </a:t>
            </a:r>
            <a:r>
              <a:rPr lang="en-US" sz="1600" dirty="0" err="1"/>
              <a:t>Xiaoxiao</a:t>
            </a:r>
            <a:r>
              <a:rPr lang="en-US" sz="1600" dirty="0"/>
              <a:t> Li, </a:t>
            </a:r>
            <a:r>
              <a:rPr lang="en-US" sz="1600" dirty="0" err="1"/>
              <a:t>Shuyang</a:t>
            </a:r>
            <a:r>
              <a:rPr lang="en-US" sz="1600" dirty="0"/>
              <a:t> Sun, </a:t>
            </a:r>
            <a:r>
              <a:rPr lang="en-US" sz="1600" dirty="0" err="1"/>
              <a:t>Wansen</a:t>
            </a:r>
            <a:r>
              <a:rPr lang="en-US" sz="1600" dirty="0"/>
              <a:t> Feng, </a:t>
            </a:r>
            <a:r>
              <a:rPr lang="en-US" sz="1600" dirty="0" err="1"/>
              <a:t>Ziwei</a:t>
            </a:r>
            <a:r>
              <a:rPr lang="en-US" sz="1600" dirty="0"/>
              <a:t> Liu, </a:t>
            </a:r>
            <a:r>
              <a:rPr lang="en-US" sz="1600" dirty="0" err="1"/>
              <a:t>Jianping</a:t>
            </a:r>
            <a:r>
              <a:rPr lang="en-US" sz="1600" dirty="0"/>
              <a:t> Shi, </a:t>
            </a:r>
            <a:r>
              <a:rPr lang="en-US" sz="1600" dirty="0" err="1"/>
              <a:t>Wanli</a:t>
            </a:r>
            <a:r>
              <a:rPr lang="en-US" sz="1600" dirty="0"/>
              <a:t> Ouyang, et al. “Hybrid task cascade for instance segmentation”. In CVPR. 2019 </a:t>
            </a:r>
          </a:p>
          <a:p>
            <a:pPr marL="0" indent="0" algn="just">
              <a:buNone/>
            </a:pPr>
            <a:r>
              <a:rPr lang="en-US" sz="1600" dirty="0"/>
              <a:t>[5] Daniel </a:t>
            </a:r>
            <a:r>
              <a:rPr lang="en-US" sz="1600" dirty="0" err="1"/>
              <a:t>Bolya</a:t>
            </a:r>
            <a:r>
              <a:rPr lang="en-US" sz="1600" dirty="0"/>
              <a:t>, Chong Zhou, </a:t>
            </a:r>
            <a:r>
              <a:rPr lang="en-US" sz="1600" dirty="0" err="1"/>
              <a:t>Fanyi</a:t>
            </a:r>
            <a:r>
              <a:rPr lang="en-US" sz="1600" dirty="0"/>
              <a:t> Xiao, and Yong Jae Lee. “YOLACT: Real-time Instance Segmentation”. In ICCV. 2019.</a:t>
            </a:r>
          </a:p>
          <a:p>
            <a:pPr marL="0" indent="0" algn="just">
              <a:buNone/>
            </a:pPr>
            <a:r>
              <a:rPr lang="en-US" sz="1600" dirty="0"/>
              <a:t>[6] </a:t>
            </a:r>
            <a:r>
              <a:rPr lang="en-US" sz="1600" dirty="0" err="1"/>
              <a:t>Jialun</a:t>
            </a:r>
            <a:r>
              <a:rPr lang="en-US" sz="1600" dirty="0"/>
              <a:t> Pei, </a:t>
            </a:r>
            <a:r>
              <a:rPr lang="en-US" sz="1600" dirty="0" err="1"/>
              <a:t>Tianyang</a:t>
            </a:r>
            <a:r>
              <a:rPr lang="en-US" sz="1600" dirty="0"/>
              <a:t> Cheng, Deng-Ping Fan, He Tang, </a:t>
            </a:r>
            <a:r>
              <a:rPr lang="en-US" sz="1600" dirty="0" err="1"/>
              <a:t>Chuanbo</a:t>
            </a:r>
            <a:r>
              <a:rPr lang="en-US" sz="1600" dirty="0"/>
              <a:t> Chen, and Luc Van Gool. “</a:t>
            </a:r>
            <a:r>
              <a:rPr lang="en-US" sz="1600" dirty="0" err="1"/>
              <a:t>OSFormer</a:t>
            </a:r>
            <a:r>
              <a:rPr lang="en-US" sz="1600" dirty="0"/>
              <a:t>: One-Stage Camouflaged Instance Segmentation with Transformers”. In ECCV. 2022.</a:t>
            </a:r>
          </a:p>
          <a:p>
            <a:pPr marL="0" indent="0" algn="just">
              <a:buNone/>
            </a:pPr>
            <a:r>
              <a:rPr lang="en-US" sz="1600" dirty="0"/>
              <a:t>[7] Kirillov, A., </a:t>
            </a:r>
            <a:r>
              <a:rPr lang="en-US" sz="1600" dirty="0" err="1"/>
              <a:t>Mintun</a:t>
            </a:r>
            <a:r>
              <a:rPr lang="en-US" sz="1600" dirty="0"/>
              <a:t>, E., Ravi, N., Mao, H., Rolland, C., Gustafson, L., ... &amp; </a:t>
            </a:r>
            <a:r>
              <a:rPr lang="en-US" sz="1600" dirty="0" err="1"/>
              <a:t>Girshick</a:t>
            </a:r>
            <a:r>
              <a:rPr lang="en-US" sz="1600" dirty="0"/>
              <a:t>, R.. “Segment anything”. In ICCV. 2023 (pp. 4015-4026). [8] </a:t>
            </a:r>
            <a:r>
              <a:rPr lang="en-US" sz="1600" dirty="0" err="1"/>
              <a:t>Xun</a:t>
            </a:r>
            <a:r>
              <a:rPr lang="en-US" sz="1600" dirty="0"/>
              <a:t>, S., Li, D., Zhu, H., Chen, M., Wang, J., Li, J., ... &amp; Huang, P. “Generative adversarial networks in medical image segmentation: A review”. Computers in Biology and Medicine 2022.</a:t>
            </a:r>
          </a:p>
          <a:p>
            <a:pPr marL="0" indent="0" algn="just">
              <a:buNone/>
            </a:pPr>
            <a:r>
              <a:rPr lang="en-US" sz="1600" dirty="0"/>
              <a:t>[9] Gu, Z., Chen, H., Xu, Z., Lan, J., Meng, C., &amp; Wang, 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W. (2022).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Diffusioninst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: Diffusion model for instance segmentation.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arXiv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 preprint arXiv:2212.02773</a:t>
            </a:r>
          </a:p>
          <a:p>
            <a:pPr marL="0" indent="0" algn="just">
              <a:buNone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[10] De Ridder, V., Dey, B., Halder, S., &amp; Van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Waeyenberge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B. “SEMI-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DiffusionInst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: A Diffusion Model Based Approach for Semiconductor Defect Classification and Segmentation”. In 2023 International Symposium ELMAR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16231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4;p26">
            <a:extLst>
              <a:ext uri="{FF2B5EF4-FFF2-40B4-BE49-F238E27FC236}">
                <a16:creationId xmlns:a16="http://schemas.microsoft.com/office/drawing/2014/main" id="{42392D4A-BEAF-486A-B9F9-78E0984FC62B}"/>
              </a:ext>
            </a:extLst>
          </p:cNvPr>
          <p:cNvSpPr txBox="1"/>
          <p:nvPr/>
        </p:nvSpPr>
        <p:spPr>
          <a:xfrm>
            <a:off x="0" y="95175"/>
            <a:ext cx="9144000" cy="144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nl-NL" sz="1800" b="1" dirty="0">
                <a:solidFill>
                  <a:srgbClr val="073763"/>
                </a:solidFill>
                <a:ea typeface="Georgia"/>
                <a:cs typeface="Georgia"/>
                <a:sym typeface="Georgia"/>
              </a:rPr>
              <a:t>TRƯỜNG ĐẠI HỌC CÔNG NGHỆ THÔNG TIN</a:t>
            </a:r>
          </a:p>
          <a:p>
            <a:pPr algn="ctr"/>
            <a:r>
              <a:rPr lang="nl-NL" sz="1800" b="1" dirty="0">
                <a:solidFill>
                  <a:srgbClr val="073763"/>
                </a:solidFill>
                <a:ea typeface="Georgia"/>
                <a:cs typeface="Georgia"/>
                <a:sym typeface="Georgia"/>
              </a:rPr>
              <a:t>ĐẠI HỌC QUỐC GIA THÀNH PHỐ HỒ CHÍ MINH</a:t>
            </a:r>
          </a:p>
        </p:txBody>
      </p:sp>
      <p:pic>
        <p:nvPicPr>
          <p:cNvPr id="1028" name="Picture 4" descr="University of Information Technology">
            <a:extLst>
              <a:ext uri="{FF2B5EF4-FFF2-40B4-BE49-F238E27FC236}">
                <a16:creationId xmlns:a16="http://schemas.microsoft.com/office/drawing/2014/main" id="{BB044660-45FE-4D3A-AC07-AD2CBFEA8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02" r="75771"/>
          <a:stretch/>
        </p:blipFill>
        <p:spPr bwMode="auto">
          <a:xfrm>
            <a:off x="685799" y="0"/>
            <a:ext cx="981075" cy="10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111B7E-CF90-0289-4F1C-A67F5DDDD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615" y="370149"/>
            <a:ext cx="1470620" cy="3569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F0D5711-B6B4-B30C-B35A-1D78A91B7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467" y="1620346"/>
            <a:ext cx="8374774" cy="17192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+mn-lt"/>
              </a:rPr>
              <a:t>NGHIÊN CỨU PHƯƠNG PHÁP PHÂN ĐOẠN ẢNH TRONG ĐIỀU KIỆN ÍT DỮ LIỆU HUẤN LUYỆN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A25F6D-3078-7830-02CC-CDD623AB349F}"/>
              </a:ext>
            </a:extLst>
          </p:cNvPr>
          <p:cNvSpPr/>
          <p:nvPr/>
        </p:nvSpPr>
        <p:spPr>
          <a:xfrm>
            <a:off x="1463040" y="2062306"/>
            <a:ext cx="6217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400" b="1" kern="0" dirty="0">
                <a:solidFill>
                  <a:srgbClr val="000000"/>
                </a:solidFill>
                <a:sym typeface="Georgia"/>
              </a:rPr>
              <a:t>THUYẾT MINH ĐỀ CƯƠNG NGHIÊN CỨU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7DB0544-A99C-960B-4D02-81198261E5E7}"/>
              </a:ext>
            </a:extLst>
          </p:cNvPr>
          <p:cNvSpPr txBox="1">
            <a:spLocks/>
          </p:cNvSpPr>
          <p:nvPr/>
        </p:nvSpPr>
        <p:spPr>
          <a:xfrm>
            <a:off x="4505175" y="4797072"/>
            <a:ext cx="2885440" cy="1278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Nguyễn Thành Danh</a:t>
            </a:r>
          </a:p>
          <a:p>
            <a:pPr algn="l"/>
            <a:r>
              <a:rPr lang="en-US" sz="1600" dirty="0"/>
              <a:t>TS. Nguyễn Vinh </a:t>
            </a:r>
            <a:r>
              <a:rPr lang="en-US" sz="1600" dirty="0" err="1"/>
              <a:t>Tiệp</a:t>
            </a:r>
            <a:r>
              <a:rPr lang="en-US" sz="1600" dirty="0"/>
              <a:t> </a:t>
            </a:r>
          </a:p>
          <a:p>
            <a:pPr algn="l"/>
            <a:r>
              <a:rPr lang="en-US" sz="1600" dirty="0"/>
              <a:t>PGS.TS. Nguyễn Văn </a:t>
            </a:r>
            <a:r>
              <a:rPr lang="en-US" sz="1600" dirty="0" err="1"/>
              <a:t>Tâm</a:t>
            </a:r>
            <a:endParaRPr lang="en-US" sz="16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082C67E-F2DE-81D3-9DCE-042310BDD692}"/>
              </a:ext>
            </a:extLst>
          </p:cNvPr>
          <p:cNvSpPr txBox="1">
            <a:spLocks/>
          </p:cNvSpPr>
          <p:nvPr/>
        </p:nvSpPr>
        <p:spPr>
          <a:xfrm>
            <a:off x="1887666" y="4797072"/>
            <a:ext cx="2617509" cy="1278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err="1"/>
              <a:t>Ứng</a:t>
            </a:r>
            <a:r>
              <a:rPr lang="en-US" sz="1600" b="1" dirty="0"/>
              <a:t> </a:t>
            </a:r>
            <a:r>
              <a:rPr lang="en-US" sz="1600" b="1" dirty="0" err="1"/>
              <a:t>viên</a:t>
            </a:r>
            <a:r>
              <a:rPr lang="en-US" sz="1600" b="1" dirty="0"/>
              <a:t>: </a:t>
            </a:r>
          </a:p>
          <a:p>
            <a:pPr algn="r"/>
            <a:r>
              <a:rPr lang="en-US" sz="1600" b="1" dirty="0" err="1"/>
              <a:t>Cán</a:t>
            </a:r>
            <a:r>
              <a:rPr lang="en-US" sz="1600" b="1" dirty="0"/>
              <a:t> bộ </a:t>
            </a:r>
            <a:r>
              <a:rPr lang="en-US" sz="1600" b="1" dirty="0" err="1"/>
              <a:t>hướng</a:t>
            </a:r>
            <a:r>
              <a:rPr lang="en-US" sz="1600" b="1" dirty="0"/>
              <a:t> </a:t>
            </a:r>
            <a:r>
              <a:rPr lang="en-US" sz="1600" b="1" dirty="0" err="1"/>
              <a:t>dẫn</a:t>
            </a:r>
            <a:r>
              <a:rPr lang="en-US" sz="16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5235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3B070-0837-6561-3637-799CBC1D9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Nội</a:t>
            </a:r>
            <a:r>
              <a:rPr lang="en-US" sz="4800" dirty="0"/>
              <a:t> </a:t>
            </a:r>
            <a:r>
              <a:rPr lang="en-US" sz="4000" b="1" dirty="0">
                <a:solidFill>
                  <a:srgbClr val="002060"/>
                </a:solidFill>
              </a:rPr>
              <a:t>dung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41088-7F23-3778-C72F-45F156ED2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84856"/>
            <a:ext cx="7840658" cy="4992107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Giới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thiệu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ứng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viên</a:t>
            </a:r>
            <a:endParaRPr lang="en-US" sz="2400" dirty="0">
              <a:solidFill>
                <a:srgbClr val="002060"/>
              </a:solidFill>
              <a:ea typeface="+mj-ea"/>
              <a:cs typeface="+mj-cs"/>
            </a:endParaRPr>
          </a:p>
          <a:p>
            <a:pPr marL="514350" indent="-514350">
              <a:lnSpc>
                <a:spcPct val="15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Giới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thiệu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đề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tài</a:t>
            </a:r>
            <a:endParaRPr lang="en-US" sz="2400" dirty="0">
              <a:solidFill>
                <a:srgbClr val="002060"/>
              </a:solidFill>
              <a:ea typeface="+mj-ea"/>
              <a:cs typeface="+mj-cs"/>
            </a:endParaRPr>
          </a:p>
          <a:p>
            <a:pPr marL="514350" indent="-514350">
              <a:lnSpc>
                <a:spcPct val="15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Tổng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quan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tình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hình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nghiên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 cứu</a:t>
            </a:r>
          </a:p>
          <a:p>
            <a:pPr marL="514350" indent="-514350">
              <a:lnSpc>
                <a:spcPct val="15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Nội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 dung </a:t>
            </a: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nghiên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 cứu </a:t>
            </a: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đề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xuất</a:t>
            </a:r>
            <a:endParaRPr lang="en-US" sz="2400" dirty="0">
              <a:solidFill>
                <a:srgbClr val="002060"/>
              </a:solidFill>
              <a:ea typeface="+mj-ea"/>
              <a:cs typeface="+mj-cs"/>
            </a:endParaRPr>
          </a:p>
          <a:p>
            <a:pPr marL="514350" indent="-514350">
              <a:lnSpc>
                <a:spcPct val="15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Các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kết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quả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sơ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khởi</a:t>
            </a:r>
            <a:endParaRPr lang="en-US" sz="2400" dirty="0">
              <a:solidFill>
                <a:srgbClr val="002060"/>
              </a:solidFill>
              <a:ea typeface="+mj-ea"/>
              <a:cs typeface="+mj-cs"/>
            </a:endParaRPr>
          </a:p>
          <a:p>
            <a:pPr marL="514350" indent="-514350">
              <a:lnSpc>
                <a:spcPct val="15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Kế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hoạch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thực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 hiện </a:t>
            </a: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đề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ea typeface="+mj-ea"/>
                <a:cs typeface="+mj-cs"/>
              </a:rPr>
              <a:t>tài</a:t>
            </a:r>
            <a:endParaRPr lang="en-US" sz="2400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88E30-4AAC-FBD9-10B8-4B3BCD8125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1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8EE9-24DC-66D5-4193-5C395D02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Giới</a:t>
            </a:r>
            <a:r>
              <a:rPr lang="en-US" sz="2800" b="1" dirty="0"/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thiệu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/>
              <a:t>đề</a:t>
            </a:r>
            <a:r>
              <a:rPr lang="en-US" sz="4000" b="1" dirty="0"/>
              <a:t> </a:t>
            </a:r>
            <a:r>
              <a:rPr lang="en-US" sz="4000" b="1" dirty="0" err="1"/>
              <a:t>tài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–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Lí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do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thực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hiện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đề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tài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2816F-D4C2-4A87-CE81-C1E090CAB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700" y="1184856"/>
            <a:ext cx="8495440" cy="4992107"/>
          </a:xfrm>
        </p:spPr>
        <p:txBody>
          <a:bodyPr>
            <a:normAutofit/>
          </a:bodyPr>
          <a:lstStyle/>
          <a:p>
            <a:pPr lvl="1" algn="just">
              <a:lnSpc>
                <a:spcPct val="100000"/>
              </a:lnSpc>
              <a:spcBef>
                <a:spcPts val="2400"/>
              </a:spcBef>
              <a:tabLst>
                <a:tab pos="744538" algn="l"/>
              </a:tabLst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2400"/>
              </a:spcBef>
              <a:tabLst>
                <a:tab pos="744538" algn="l"/>
              </a:tabLst>
            </a:pP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tục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nghiên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cứu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hiện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2400"/>
              </a:spcBef>
              <a:tabLst>
                <a:tab pos="744538" algn="l"/>
              </a:tabLst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ghiên cứu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mức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nhằm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quyết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vấn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tồn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2400"/>
              </a:spcBef>
              <a:tabLst>
                <a:tab pos="744538" algn="l"/>
              </a:tabLst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chung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lĩnh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vực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công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nghiệp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cùng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tâm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39BD9-28FF-84B0-E5F1-82D87631087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05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8EE9-24DC-66D5-4193-5C395D02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Giới</a:t>
            </a:r>
            <a:r>
              <a:rPr lang="en-US" sz="2800" b="1" dirty="0"/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thiệu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/>
              <a:t>đề</a:t>
            </a:r>
            <a:r>
              <a:rPr lang="en-US" sz="4000" b="1" dirty="0"/>
              <a:t> </a:t>
            </a:r>
            <a:r>
              <a:rPr lang="en-US" sz="4000" b="1" dirty="0" err="1"/>
              <a:t>tài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–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mới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2816F-D4C2-4A87-CE81-C1E090CAB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700" y="1184856"/>
            <a:ext cx="8495440" cy="4992107"/>
          </a:xfrm>
        </p:spPr>
        <p:txBody>
          <a:bodyPr>
            <a:normAutofit/>
          </a:bodyPr>
          <a:lstStyle/>
          <a:p>
            <a:pPr lvl="1" algn="just">
              <a:lnSpc>
                <a:spcPct val="100000"/>
              </a:lnSpc>
              <a:spcBef>
                <a:spcPts val="2400"/>
              </a:spcBef>
              <a:tabLst>
                <a:tab pos="744538" algn="l"/>
              </a:tabLst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2400"/>
              </a:spcBef>
              <a:tabLst>
                <a:tab pos="744538" algn="l"/>
              </a:tabLst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quyết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phân đoạn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ít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dữ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huấn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trên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tăng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cường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mức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thể</a:t>
            </a:r>
          </a:p>
          <a:p>
            <a:pPr lvl="1" algn="just">
              <a:lnSpc>
                <a:spcPct val="100000"/>
              </a:lnSpc>
              <a:spcBef>
                <a:spcPts val="2400"/>
              </a:spcBef>
              <a:tabLst>
                <a:tab pos="744538" algn="l"/>
              </a:tabLst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dữ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tăng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cường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thiết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kế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trên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dữ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2400"/>
              </a:spcBef>
              <a:tabLst>
                <a:tab pos="744538" algn="l"/>
              </a:tabLst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cận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huấn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ít mẫu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dữ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tăng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cường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lệ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phụ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thuộc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dữ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gán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nhãn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39BD9-28FF-84B0-E5F1-82D87631087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25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3B070-0837-6561-3637-799CBC1D9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Giới</a:t>
            </a:r>
            <a:r>
              <a:rPr lang="en-US" sz="2800" b="1" dirty="0"/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thiệu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ứn</a:t>
            </a:r>
            <a:r>
              <a:rPr lang="en-US" sz="4000" b="1" dirty="0" err="1"/>
              <a:t>g</a:t>
            </a:r>
            <a:r>
              <a:rPr lang="en-US" sz="4000" b="1" dirty="0"/>
              <a:t> </a:t>
            </a:r>
            <a:r>
              <a:rPr lang="en-US" sz="4000" b="1" dirty="0" err="1"/>
              <a:t>viên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41088-7F23-3778-C72F-45F156ED2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Quá </a:t>
            </a:r>
            <a:r>
              <a:rPr lang="en-US" sz="2000" b="1" dirty="0" err="1">
                <a:solidFill>
                  <a:srgbClr val="0070C0"/>
                </a:solidFill>
              </a:rPr>
              <a:t>trình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học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tập</a:t>
            </a:r>
            <a:r>
              <a:rPr lang="en-US" sz="2000" b="1" dirty="0">
                <a:solidFill>
                  <a:srgbClr val="0070C0"/>
                </a:solidFill>
              </a:rPr>
              <a:t>: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sz="2000" b="1" dirty="0" err="1"/>
              <a:t>Đại</a:t>
            </a:r>
            <a:r>
              <a:rPr lang="en-US" sz="2000" b="1" dirty="0"/>
              <a:t> </a:t>
            </a:r>
            <a:r>
              <a:rPr lang="en-US" sz="2000" b="1" dirty="0" err="1"/>
              <a:t>học</a:t>
            </a:r>
            <a:r>
              <a:rPr lang="en-US" sz="2000" b="1" dirty="0"/>
              <a:t>: </a:t>
            </a:r>
            <a:r>
              <a:rPr lang="en-US" sz="2000" dirty="0" err="1"/>
              <a:t>Cử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Tài</a:t>
            </a:r>
            <a:r>
              <a:rPr lang="en-US" sz="2000" dirty="0"/>
              <a:t> </a:t>
            </a:r>
            <a:r>
              <a:rPr lang="en-US" sz="2000" dirty="0" err="1"/>
              <a:t>năng</a:t>
            </a:r>
            <a:r>
              <a:rPr lang="en-US" sz="2000" dirty="0"/>
              <a:t> </a:t>
            </a:r>
            <a:r>
              <a:rPr lang="en-US" sz="2000" dirty="0" err="1"/>
              <a:t>ngành</a:t>
            </a:r>
            <a:r>
              <a:rPr lang="en-US" sz="2000" dirty="0"/>
              <a:t> Khoa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máy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,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Đại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Công </a:t>
            </a:r>
            <a:r>
              <a:rPr lang="en-US" sz="2000" dirty="0" err="1"/>
              <a:t>nghệ</a:t>
            </a:r>
            <a:r>
              <a:rPr lang="en-US" sz="2000" dirty="0"/>
              <a:t> Thông tin (ĐH CNTT), ĐHQG TP.HCM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sz="2000" b="1" dirty="0"/>
              <a:t>Cao </a:t>
            </a:r>
            <a:r>
              <a:rPr lang="en-US" sz="2000" b="1" dirty="0" err="1"/>
              <a:t>học</a:t>
            </a:r>
            <a:r>
              <a:rPr lang="en-US" sz="2000" b="1" dirty="0"/>
              <a:t>: </a:t>
            </a:r>
            <a:r>
              <a:rPr lang="en-US" sz="2000" dirty="0" err="1"/>
              <a:t>Thạc</a:t>
            </a:r>
            <a:r>
              <a:rPr lang="en-US" sz="2000" dirty="0"/>
              <a:t> </a:t>
            </a:r>
            <a:r>
              <a:rPr lang="en-US" sz="2000" dirty="0" err="1"/>
              <a:t>sĩ</a:t>
            </a:r>
            <a:r>
              <a:rPr lang="en-US" sz="2000" dirty="0"/>
              <a:t> </a:t>
            </a:r>
            <a:r>
              <a:rPr lang="en-US" sz="2000" dirty="0" err="1"/>
              <a:t>ngành</a:t>
            </a:r>
            <a:r>
              <a:rPr lang="en-US" sz="2000" dirty="0"/>
              <a:t> Khoa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máy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, </a:t>
            </a:r>
            <a:r>
              <a:rPr lang="en-US" sz="2000" dirty="0" err="1"/>
              <a:t>Trường</a:t>
            </a:r>
            <a:r>
              <a:rPr lang="en-US" sz="2000" dirty="0"/>
              <a:t> ĐH CNTT, ĐHQG TP.HCM</a:t>
            </a:r>
          </a:p>
          <a:p>
            <a:pPr>
              <a:lnSpc>
                <a:spcPct val="100000"/>
              </a:lnSpc>
            </a:pPr>
            <a:r>
              <a:rPr lang="en-US" sz="2000" b="1" dirty="0" err="1">
                <a:solidFill>
                  <a:srgbClr val="0070C0"/>
                </a:solidFill>
              </a:rPr>
              <a:t>Đơn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vị</a:t>
            </a:r>
            <a:r>
              <a:rPr lang="en-US" sz="2000" b="1" dirty="0">
                <a:solidFill>
                  <a:srgbClr val="0070C0"/>
                </a:solidFill>
              </a:rPr>
              <a:t> công </a:t>
            </a:r>
            <a:r>
              <a:rPr lang="en-US" sz="2000" b="1" dirty="0" err="1">
                <a:solidFill>
                  <a:srgbClr val="0070C0"/>
                </a:solidFill>
              </a:rPr>
              <a:t>tác</a:t>
            </a:r>
            <a:r>
              <a:rPr lang="en-US" sz="2000" b="1" dirty="0">
                <a:solidFill>
                  <a:srgbClr val="0070C0"/>
                </a:solidFill>
              </a:rPr>
              <a:t>: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sz="2000" dirty="0" err="1"/>
              <a:t>Phòng</a:t>
            </a:r>
            <a:r>
              <a:rPr lang="en-US" sz="2000" dirty="0"/>
              <a:t> </a:t>
            </a:r>
            <a:r>
              <a:rPr lang="en-US" sz="2000" dirty="0" err="1"/>
              <a:t>Thí</a:t>
            </a:r>
            <a:r>
              <a:rPr lang="en-US" sz="2000" dirty="0"/>
              <a:t> nghiệm </a:t>
            </a:r>
            <a:r>
              <a:rPr lang="en-US" sz="2000" dirty="0" err="1"/>
              <a:t>Truyền</a:t>
            </a:r>
            <a:r>
              <a:rPr lang="en-US" sz="2000" dirty="0"/>
              <a:t> thông Đa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tiện</a:t>
            </a:r>
            <a:r>
              <a:rPr lang="en-US" sz="2000" dirty="0"/>
              <a:t>, </a:t>
            </a:r>
            <a:r>
              <a:rPr lang="en-US" sz="2000" dirty="0" err="1"/>
              <a:t>Trường</a:t>
            </a:r>
            <a:r>
              <a:rPr lang="en-US" sz="2000" dirty="0"/>
              <a:t> ĐH CNTT, ĐHQG TP. HCM</a:t>
            </a:r>
          </a:p>
          <a:p>
            <a:pPr>
              <a:lnSpc>
                <a:spcPct val="100000"/>
              </a:lnSpc>
            </a:pPr>
            <a:r>
              <a:rPr lang="en-US" sz="2000" b="1" dirty="0" err="1">
                <a:solidFill>
                  <a:srgbClr val="0070C0"/>
                </a:solidFill>
              </a:rPr>
              <a:t>Hướng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nghiên</a:t>
            </a:r>
            <a:r>
              <a:rPr lang="en-US" sz="2000" b="1" dirty="0">
                <a:solidFill>
                  <a:srgbClr val="0070C0"/>
                </a:solidFill>
              </a:rPr>
              <a:t> cứu: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máy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endParaRPr lang="en-US" sz="2000" dirty="0"/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sâu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88E30-4AAC-FBD9-10B8-4B3BCD8125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8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3B070-0837-6561-3637-799CBC1D9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Giới</a:t>
            </a:r>
            <a:r>
              <a:rPr lang="en-US" sz="2800" b="1" dirty="0"/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thiệu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/>
              <a:t>đề</a:t>
            </a:r>
            <a:r>
              <a:rPr lang="en-US" sz="4000" b="1" dirty="0"/>
              <a:t> </a:t>
            </a:r>
            <a:r>
              <a:rPr lang="en-US" sz="4000" b="1" dirty="0" err="1"/>
              <a:t>tài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41088-7F23-3778-C72F-45F156ED2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700" y="1184856"/>
            <a:ext cx="4110962" cy="49921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b="1" dirty="0">
                <a:solidFill>
                  <a:srgbClr val="0070C0"/>
                </a:solidFill>
              </a:rPr>
              <a:t>Phân đoạn </a:t>
            </a:r>
            <a:r>
              <a:rPr lang="en-US" sz="2000" b="1" dirty="0" err="1">
                <a:solidFill>
                  <a:srgbClr val="0070C0"/>
                </a:solidFill>
              </a:rPr>
              <a:t>ảnh</a:t>
            </a:r>
            <a:r>
              <a:rPr lang="en-US" sz="2000" b="1" dirty="0">
                <a:solidFill>
                  <a:srgbClr val="0070C0"/>
                </a:solidFill>
              </a:rPr>
              <a:t>: </a:t>
            </a:r>
            <a:r>
              <a:rPr lang="en-US" sz="2000" dirty="0"/>
              <a:t>phân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dung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0070C0"/>
                </a:solidFill>
              </a:rPr>
              <a:t>mức </a:t>
            </a:r>
            <a:r>
              <a:rPr lang="en-US" sz="2000" b="1" dirty="0" err="1">
                <a:solidFill>
                  <a:srgbClr val="0070C0"/>
                </a:solidFill>
              </a:rPr>
              <a:t>độ</a:t>
            </a:r>
            <a:r>
              <a:rPr lang="en-US" sz="2000" b="1" dirty="0">
                <a:solidFill>
                  <a:srgbClr val="0070C0"/>
                </a:solidFill>
              </a:rPr>
              <a:t> chi </a:t>
            </a:r>
            <a:r>
              <a:rPr lang="en-US" sz="2000" b="1" dirty="0" err="1">
                <a:solidFill>
                  <a:srgbClr val="0070C0"/>
                </a:solidFill>
              </a:rPr>
              <a:t>tiết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cao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ở </a:t>
            </a:r>
            <a:r>
              <a:rPr lang="en-US" sz="2000" dirty="0" err="1">
                <a:solidFill>
                  <a:srgbClr val="0070C0"/>
                </a:solidFill>
              </a:rPr>
              <a:t>cấp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độ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điểm </a:t>
            </a:r>
            <a:r>
              <a:rPr lang="en-US" sz="2000" b="1" dirty="0" err="1">
                <a:solidFill>
                  <a:srgbClr val="0070C0"/>
                </a:solidFill>
              </a:rPr>
              <a:t>ảnh</a:t>
            </a:r>
            <a:endParaRPr lang="en-US" sz="2000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b="1" dirty="0">
                <a:solidFill>
                  <a:srgbClr val="0070C0"/>
                </a:solidFill>
              </a:rPr>
              <a:t>Phân đoạn </a:t>
            </a:r>
            <a:r>
              <a:rPr lang="en-US" sz="2000" b="1" dirty="0" err="1">
                <a:solidFill>
                  <a:srgbClr val="0070C0"/>
                </a:solidFill>
              </a:rPr>
              <a:t>ảnh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có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nhiều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ứng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dụng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tiễn</a:t>
            </a:r>
            <a:r>
              <a:rPr lang="en-US" sz="2000" dirty="0"/>
              <a:t>: y khoa, </a:t>
            </a:r>
            <a:r>
              <a:rPr lang="en-US" sz="2000" dirty="0" err="1"/>
              <a:t>giao</a:t>
            </a:r>
            <a:r>
              <a:rPr lang="en-US" sz="2000" dirty="0"/>
              <a:t> thông </a:t>
            </a:r>
            <a:r>
              <a:rPr lang="en-US" sz="2000" dirty="0" err="1"/>
              <a:t>thông</a:t>
            </a:r>
            <a:r>
              <a:rPr lang="en-US" sz="2000" dirty="0"/>
              <a:t> </a:t>
            </a:r>
            <a:r>
              <a:rPr lang="en-US" sz="2000" dirty="0" err="1"/>
              <a:t>minh</a:t>
            </a:r>
            <a:r>
              <a:rPr lang="en-US" sz="2000" dirty="0"/>
              <a:t>…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Vấn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đề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sz="1800" b="1" dirty="0">
                <a:solidFill>
                  <a:srgbClr val="FF0000"/>
                </a:solidFill>
              </a:rPr>
              <a:t>Chi </a:t>
            </a:r>
            <a:r>
              <a:rPr lang="en-US" sz="1800" b="1" dirty="0" err="1">
                <a:solidFill>
                  <a:srgbClr val="FF0000"/>
                </a:solidFill>
              </a:rPr>
              <a:t>phí</a:t>
            </a:r>
            <a:r>
              <a:rPr lang="en-US" sz="1800" b="1" dirty="0">
                <a:solidFill>
                  <a:srgbClr val="FF0000"/>
                </a:solidFill>
              </a:rPr>
              <a:t> gán </a:t>
            </a:r>
            <a:r>
              <a:rPr lang="en-US" sz="1800" b="1" dirty="0" err="1">
                <a:solidFill>
                  <a:srgbClr val="FF0000"/>
                </a:solidFill>
              </a:rPr>
              <a:t>nhãn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cao</a:t>
            </a:r>
            <a:endParaRPr lang="en-US" sz="1800" b="1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sz="1800" b="1" dirty="0" err="1">
                <a:solidFill>
                  <a:srgbClr val="FF0000"/>
                </a:solidFill>
              </a:rPr>
              <a:t>Thiếu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dữ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liệu</a:t>
            </a:r>
            <a:r>
              <a:rPr lang="en-US" sz="1800" b="1" dirty="0">
                <a:solidFill>
                  <a:srgbClr val="FF0000"/>
                </a:solidFill>
              </a:rPr>
              <a:t> gán </a:t>
            </a:r>
            <a:r>
              <a:rPr lang="en-US" sz="1800" b="1" dirty="0" err="1">
                <a:solidFill>
                  <a:srgbClr val="FF0000"/>
                </a:solidFill>
              </a:rPr>
              <a:t>nhãn</a:t>
            </a:r>
            <a:r>
              <a:rPr lang="en-US" sz="1800" dirty="0"/>
              <a:t>, </a:t>
            </a:r>
            <a:br>
              <a:rPr lang="en-US" sz="1800" dirty="0"/>
            </a:br>
            <a:r>
              <a:rPr lang="en-US" sz="1800" dirty="0"/>
              <a:t>nhất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dữ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đặc</a:t>
            </a:r>
            <a:r>
              <a:rPr lang="en-US" sz="1800" dirty="0"/>
              <a:t> </a:t>
            </a:r>
            <a:r>
              <a:rPr lang="en-US" sz="1800" dirty="0" err="1"/>
              <a:t>thù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sz="1800" dirty="0"/>
              <a:t>…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88E30-4AAC-FBD9-10B8-4B3BCD8125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125E18-4BAC-0B1C-F259-A8F85406C368}"/>
              </a:ext>
            </a:extLst>
          </p:cNvPr>
          <p:cNvSpPr txBox="1"/>
          <p:nvPr/>
        </p:nvSpPr>
        <p:spPr>
          <a:xfrm>
            <a:off x="5388178" y="1084392"/>
            <a:ext cx="3620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Minh </a:t>
            </a:r>
            <a:r>
              <a:rPr lang="en-US" sz="1200" i="1" dirty="0" err="1"/>
              <a:t>họa</a:t>
            </a:r>
            <a:r>
              <a:rPr lang="en-US" sz="1200" i="1" dirty="0"/>
              <a:t> </a:t>
            </a:r>
            <a:r>
              <a:rPr lang="en-US" sz="1200" i="1" dirty="0" err="1"/>
              <a:t>một</a:t>
            </a:r>
            <a:r>
              <a:rPr lang="en-US" sz="1200" i="1" dirty="0"/>
              <a:t> </a:t>
            </a:r>
            <a:r>
              <a:rPr lang="en-US" sz="1200" i="1" dirty="0" err="1"/>
              <a:t>số</a:t>
            </a:r>
            <a:r>
              <a:rPr lang="en-US" sz="1200" i="1" dirty="0"/>
              <a:t> </a:t>
            </a:r>
            <a:r>
              <a:rPr lang="en-US" sz="1200" i="1" dirty="0" err="1"/>
              <a:t>ứng</a:t>
            </a:r>
            <a:r>
              <a:rPr lang="en-US" sz="1200" i="1" dirty="0"/>
              <a:t> </a:t>
            </a:r>
            <a:r>
              <a:rPr lang="en-US" sz="1200" i="1" dirty="0" err="1"/>
              <a:t>dụng</a:t>
            </a:r>
            <a:r>
              <a:rPr lang="en-US" sz="1200" i="1" dirty="0"/>
              <a:t> </a:t>
            </a:r>
            <a:r>
              <a:rPr lang="en-US" sz="1200" i="1" dirty="0" err="1"/>
              <a:t>của</a:t>
            </a:r>
            <a:r>
              <a:rPr lang="en-US" sz="1200" i="1" dirty="0"/>
              <a:t> </a:t>
            </a:r>
            <a:r>
              <a:rPr lang="en-US" sz="1200" i="1" dirty="0" err="1"/>
              <a:t>bài</a:t>
            </a:r>
            <a:r>
              <a:rPr lang="en-US" sz="1200" i="1" dirty="0"/>
              <a:t> </a:t>
            </a:r>
            <a:r>
              <a:rPr lang="en-US" sz="1200" i="1" dirty="0" err="1"/>
              <a:t>toán</a:t>
            </a:r>
            <a:r>
              <a:rPr lang="en-US" sz="1200" i="1" dirty="0"/>
              <a:t> phân đoạn </a:t>
            </a:r>
            <a:r>
              <a:rPr lang="en-US" sz="1200" i="1" dirty="0" err="1"/>
              <a:t>ảnh</a:t>
            </a:r>
            <a:endParaRPr lang="en-US" sz="1200" i="1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AB443F-2D3F-B450-5DA0-A85FCAA1B796}"/>
              </a:ext>
            </a:extLst>
          </p:cNvPr>
          <p:cNvGrpSpPr/>
          <p:nvPr/>
        </p:nvGrpSpPr>
        <p:grpSpPr>
          <a:xfrm>
            <a:off x="4540045" y="1328639"/>
            <a:ext cx="4443635" cy="4992107"/>
            <a:chOff x="0" y="-43542"/>
            <a:chExt cx="7688961" cy="7626740"/>
          </a:xfrm>
        </p:grpSpPr>
        <p:pic>
          <p:nvPicPr>
            <p:cNvPr id="23" name="Picture 2" descr="Panoptic Segmentation Helps Autonomous Vehicles See Outside the Box |  NVIDIA Blog">
              <a:extLst>
                <a:ext uri="{FF2B5EF4-FFF2-40B4-BE49-F238E27FC236}">
                  <a16:creationId xmlns:a16="http://schemas.microsoft.com/office/drawing/2014/main" id="{A6D6A7E4-D25C-4E38-F36A-7E342914A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0481" y="-32504"/>
              <a:ext cx="4178893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9852653-BA14-EA68-05BA-0F1F00641CAD}"/>
                </a:ext>
              </a:extLst>
            </p:cNvPr>
            <p:cNvGrpSpPr/>
            <p:nvPr/>
          </p:nvGrpSpPr>
          <p:grpSpPr>
            <a:xfrm>
              <a:off x="3330786" y="2679187"/>
              <a:ext cx="4358175" cy="2461470"/>
              <a:chOff x="3414392" y="3152034"/>
              <a:chExt cx="5943600" cy="3335406"/>
            </a:xfrm>
          </p:grpSpPr>
          <p:pic>
            <p:nvPicPr>
              <p:cNvPr id="36" name="Picture 4">
                <a:extLst>
                  <a:ext uri="{FF2B5EF4-FFF2-40B4-BE49-F238E27FC236}">
                    <a16:creationId xmlns:a16="http://schemas.microsoft.com/office/drawing/2014/main" id="{F17C1DB3-84E8-0B44-873A-3584BCF89B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3" r="50666" b="62597"/>
              <a:stretch/>
            </p:blipFill>
            <p:spPr bwMode="auto">
              <a:xfrm>
                <a:off x="3414392" y="3152034"/>
                <a:ext cx="5943600" cy="17296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4">
                <a:extLst>
                  <a:ext uri="{FF2B5EF4-FFF2-40B4-BE49-F238E27FC236}">
                    <a16:creationId xmlns:a16="http://schemas.microsoft.com/office/drawing/2014/main" id="{4E17B8F4-466F-86DB-A61E-69F58D5E62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3" t="68712" r="50666"/>
              <a:stretch/>
            </p:blipFill>
            <p:spPr bwMode="auto">
              <a:xfrm>
                <a:off x="3414392" y="5040519"/>
                <a:ext cx="5943600" cy="14469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0C9B7E2-B433-6FAB-BE79-95BC8A6218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37"/>
            <a:stretch/>
          </p:blipFill>
          <p:spPr>
            <a:xfrm>
              <a:off x="0" y="5318481"/>
              <a:ext cx="3323165" cy="1889473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ABE1506-580B-F473-10A3-B3693E04879E}"/>
                </a:ext>
              </a:extLst>
            </p:cNvPr>
            <p:cNvGrpSpPr/>
            <p:nvPr/>
          </p:nvGrpSpPr>
          <p:grpSpPr>
            <a:xfrm>
              <a:off x="0" y="-43542"/>
              <a:ext cx="3348992" cy="5419780"/>
              <a:chOff x="2422312" y="503584"/>
              <a:chExt cx="3028759" cy="4901537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07044FE-B403-0CB5-F42F-32870AA881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2313" y="3534478"/>
                <a:ext cx="3028757" cy="1514378"/>
              </a:xfrm>
              <a:prstGeom prst="rect">
                <a:avLst/>
              </a:prstGeom>
            </p:spPr>
          </p:pic>
          <p:pic>
            <p:nvPicPr>
              <p:cNvPr id="33" name="Picture 32" descr="A picture containing x-ray film, medical imaging, medical, radiology&#10;&#10;Description automatically generated">
                <a:extLst>
                  <a:ext uri="{FF2B5EF4-FFF2-40B4-BE49-F238E27FC236}">
                    <a16:creationId xmlns:a16="http://schemas.microsoft.com/office/drawing/2014/main" id="{F7E35F3A-A93E-C7F8-97F7-830E31E8C4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22314" y="2020100"/>
                <a:ext cx="3028757" cy="1514378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776F6C1C-F3AC-3DC0-6F83-A130D11C5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22314" y="503584"/>
                <a:ext cx="3028757" cy="1514378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DEB49AB-D94E-852B-BF2E-39AC005E4944}"/>
                  </a:ext>
                </a:extLst>
              </p:cNvPr>
              <p:cNvSpPr txBox="1"/>
              <p:nvPr/>
            </p:nvSpPr>
            <p:spPr>
              <a:xfrm>
                <a:off x="2422312" y="5019815"/>
                <a:ext cx="3028759" cy="385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(a)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2C3B45-044C-18E1-FC9E-467EFD9A8FEE}"/>
                </a:ext>
              </a:extLst>
            </p:cNvPr>
            <p:cNvSpPr txBox="1"/>
            <p:nvPr/>
          </p:nvSpPr>
          <p:spPr>
            <a:xfrm>
              <a:off x="3420426" y="4952774"/>
              <a:ext cx="4178896" cy="426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(c)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99E866-E3E2-4EDB-4793-34994E84C59B}"/>
                </a:ext>
              </a:extLst>
            </p:cNvPr>
            <p:cNvSpPr txBox="1"/>
            <p:nvPr/>
          </p:nvSpPr>
          <p:spPr>
            <a:xfrm>
              <a:off x="162070" y="7131521"/>
              <a:ext cx="3083956" cy="426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(d)</a:t>
              </a:r>
            </a:p>
          </p:txBody>
        </p:sp>
        <p:pic>
          <p:nvPicPr>
            <p:cNvPr id="29" name="Picture 2" descr="Hierarchical Approach for Joint Semantic, Plant Instance, and Leaf Instance  Segmentation in the Agricultural Domain: Paper and Code - CatalyzeX">
              <a:extLst>
                <a:ext uri="{FF2B5EF4-FFF2-40B4-BE49-F238E27FC236}">
                  <a16:creationId xmlns:a16="http://schemas.microsoft.com/office/drawing/2014/main" id="{F8B97F43-D200-EC29-A12F-9175F0F170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77" r="25340" b="11318"/>
            <a:stretch/>
          </p:blipFill>
          <p:spPr bwMode="auto">
            <a:xfrm>
              <a:off x="3420425" y="5318481"/>
              <a:ext cx="4178896" cy="1946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826AEC-4B73-EEC6-15BB-FD804F00F410}"/>
                </a:ext>
              </a:extLst>
            </p:cNvPr>
            <p:cNvSpPr txBox="1"/>
            <p:nvPr/>
          </p:nvSpPr>
          <p:spPr>
            <a:xfrm>
              <a:off x="3430479" y="2496806"/>
              <a:ext cx="4178896" cy="426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(b)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4E8408C-7207-A374-ECFB-A3EDFFF86479}"/>
                </a:ext>
              </a:extLst>
            </p:cNvPr>
            <p:cNvSpPr txBox="1"/>
            <p:nvPr/>
          </p:nvSpPr>
          <p:spPr>
            <a:xfrm>
              <a:off x="3420426" y="7157154"/>
              <a:ext cx="4178896" cy="426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(e)</a:t>
              </a: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6D3F663-94CC-DF21-133D-24A096268C8A}"/>
              </a:ext>
            </a:extLst>
          </p:cNvPr>
          <p:cNvSpPr/>
          <p:nvPr/>
        </p:nvSpPr>
        <p:spPr>
          <a:xfrm>
            <a:off x="499411" y="5143747"/>
            <a:ext cx="3610466" cy="9144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8575" cap="flat" cmpd="sng" algn="ctr">
            <a:solidFill>
              <a:srgbClr val="156082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algn="ctr"/>
            <a:r>
              <a:rPr lang="en-US" sz="2000" b="1" dirty="0">
                <a:sym typeface="Wingdings" panose="05000000000000000000" pitchFamily="2" charset="2"/>
              </a:rPr>
              <a:t> Phân đoạn </a:t>
            </a:r>
            <a:r>
              <a:rPr lang="en-US" sz="2000" b="1" dirty="0" err="1">
                <a:sym typeface="Wingdings" panose="05000000000000000000" pitchFamily="2" charset="2"/>
              </a:rPr>
              <a:t>ảnh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sử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dụng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br>
              <a:rPr lang="en-US" sz="2000" b="1" dirty="0">
                <a:sym typeface="Wingdings" panose="05000000000000000000" pitchFamily="2" charset="2"/>
              </a:rPr>
            </a:b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ít </a:t>
            </a:r>
            <a:r>
              <a:rPr lang="en-US" sz="2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dữ</a:t>
            </a: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liệu</a:t>
            </a: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gán </a:t>
            </a:r>
            <a:r>
              <a:rPr lang="en-US" sz="2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nhãn</a:t>
            </a:r>
            <a:r>
              <a:rPr lang="en-US" sz="2000" b="1" dirty="0">
                <a:sym typeface="Wingdings" panose="05000000000000000000" pitchFamily="2" charset="2"/>
              </a:rPr>
              <a:t>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6771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5450D-CFBD-5549-86BC-A878C0CC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Giới</a:t>
            </a:r>
            <a:r>
              <a:rPr lang="en-US" sz="2800" b="1" dirty="0"/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thiệu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/>
              <a:t>đề</a:t>
            </a:r>
            <a:r>
              <a:rPr lang="en-US" sz="4000" b="1" dirty="0"/>
              <a:t> </a:t>
            </a:r>
            <a:r>
              <a:rPr lang="en-US" sz="4000" b="1" dirty="0" err="1"/>
              <a:t>tài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4B7F3-53E6-DE1A-52A8-B0FAA054B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</a:t>
            </a:r>
            <a:r>
              <a:rPr lang="en-US" sz="2000" b="1" dirty="0" err="1"/>
              <a:t>toán</a:t>
            </a:r>
            <a:r>
              <a:rPr lang="en-US" sz="2000" b="1" dirty="0"/>
              <a:t>: </a:t>
            </a:r>
            <a:r>
              <a:rPr lang="en-US" sz="2000" b="1" dirty="0">
                <a:solidFill>
                  <a:srgbClr val="0070C0"/>
                </a:solidFill>
              </a:rPr>
              <a:t>phân đoạn </a:t>
            </a:r>
            <a:r>
              <a:rPr lang="en-US" sz="2000" b="1" dirty="0" err="1">
                <a:solidFill>
                  <a:srgbClr val="0070C0"/>
                </a:solidFill>
              </a:rPr>
              <a:t>ảnh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điều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kiện</a:t>
            </a:r>
            <a:r>
              <a:rPr lang="en-US" sz="2000" b="1" dirty="0">
                <a:solidFill>
                  <a:srgbClr val="0070C0"/>
                </a:solidFill>
              </a:rPr>
              <a:t> ít </a:t>
            </a:r>
            <a:r>
              <a:rPr lang="en-US" sz="2000" b="1" dirty="0" err="1">
                <a:solidFill>
                  <a:srgbClr val="0070C0"/>
                </a:solidFill>
              </a:rPr>
              <a:t>dữ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liệu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huấn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luyện</a:t>
            </a:r>
            <a:endParaRPr lang="en-US" sz="2000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b="1" dirty="0" err="1">
                <a:solidFill>
                  <a:srgbClr val="FF0000"/>
                </a:solidFill>
              </a:rPr>
              <a:t>Các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thách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thức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 sz="1800" dirty="0" err="1"/>
              <a:t>Sự</a:t>
            </a:r>
            <a:r>
              <a:rPr lang="en-US" sz="1800" dirty="0"/>
              <a:t> đa </a:t>
            </a:r>
            <a:r>
              <a:rPr lang="en-US" sz="1800" dirty="0" err="1"/>
              <a:t>dạng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dữ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ảnh</a:t>
            </a:r>
            <a:endParaRPr lang="en-US" sz="1800" dirty="0"/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 sz="1800" dirty="0" err="1"/>
              <a:t>Hạn</a:t>
            </a:r>
            <a:r>
              <a:rPr lang="en-US" sz="1800" dirty="0"/>
              <a:t> </a:t>
            </a:r>
            <a:r>
              <a:rPr lang="en-US" sz="1800" dirty="0" err="1"/>
              <a:t>chế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mô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CNN phân </a:t>
            </a:r>
            <a:r>
              <a:rPr lang="en-US" sz="1800" dirty="0" err="1"/>
              <a:t>biệt</a:t>
            </a:r>
            <a:r>
              <a:rPr lang="en-US" sz="1800" dirty="0"/>
              <a:t> </a:t>
            </a:r>
            <a:r>
              <a:rPr lang="en-US" sz="1800" dirty="0" err="1"/>
              <a:t>truyền</a:t>
            </a:r>
            <a:r>
              <a:rPr lang="en-US" sz="1800" dirty="0"/>
              <a:t> thống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 sz="1800" dirty="0"/>
              <a:t>Chi </a:t>
            </a:r>
            <a:r>
              <a:rPr lang="en-US" sz="1800" dirty="0" err="1"/>
              <a:t>phí</a:t>
            </a:r>
            <a:r>
              <a:rPr lang="en-US" sz="1800" dirty="0"/>
              <a:t> gán </a:t>
            </a:r>
            <a:r>
              <a:rPr lang="en-US" sz="1800" dirty="0" err="1"/>
              <a:t>nhãn</a:t>
            </a:r>
            <a:r>
              <a:rPr lang="en-US" sz="1800" dirty="0"/>
              <a:t> </a:t>
            </a:r>
            <a:r>
              <a:rPr lang="en-US" sz="1800" dirty="0" err="1"/>
              <a:t>dữ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endParaRPr lang="en-US" sz="1800" dirty="0"/>
          </a:p>
          <a:p>
            <a:pPr lvl="1">
              <a:lnSpc>
                <a:spcPct val="110000"/>
              </a:lnSpc>
              <a:buFontTx/>
              <a:buChar char="-"/>
            </a:pP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6A893-9252-EF2E-D6A4-C375A527C40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038D82-0216-905E-E494-2F1071BF2DA3}"/>
              </a:ext>
            </a:extLst>
          </p:cNvPr>
          <p:cNvGrpSpPr/>
          <p:nvPr/>
        </p:nvGrpSpPr>
        <p:grpSpPr>
          <a:xfrm>
            <a:off x="1587519" y="2037766"/>
            <a:ext cx="5968962" cy="1908808"/>
            <a:chOff x="2016886" y="2004035"/>
            <a:chExt cx="8403220" cy="268725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F474696-52E4-1008-976D-43E8F23C1DDD}"/>
                </a:ext>
              </a:extLst>
            </p:cNvPr>
            <p:cNvSpPr/>
            <p:nvPr/>
          </p:nvSpPr>
          <p:spPr>
            <a:xfrm>
              <a:off x="2016886" y="2004035"/>
              <a:ext cx="2550286" cy="94912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rgbClr val="156082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algn="ctr"/>
              <a:r>
                <a:rPr lang="en-US" sz="1400" dirty="0" err="1"/>
                <a:t>Điều</a:t>
              </a:r>
              <a:r>
                <a:rPr lang="en-US" sz="1400" dirty="0"/>
                <a:t> </a:t>
              </a:r>
              <a:r>
                <a:rPr lang="en-US" sz="1400" dirty="0" err="1"/>
                <a:t>kiện</a:t>
              </a:r>
              <a:r>
                <a:rPr lang="en-US" sz="1400" dirty="0"/>
                <a:t> ít </a:t>
              </a:r>
              <a:r>
                <a:rPr lang="en-US" sz="1400" dirty="0" err="1"/>
                <a:t>dữ</a:t>
              </a:r>
              <a:r>
                <a:rPr lang="en-US" sz="1400" dirty="0"/>
                <a:t> </a:t>
              </a:r>
              <a:r>
                <a:rPr lang="en-US" sz="1400" dirty="0" err="1"/>
                <a:t>liệu</a:t>
              </a:r>
              <a:r>
                <a:rPr lang="en-US" sz="1400" dirty="0"/>
                <a:t> </a:t>
              </a:r>
              <a:r>
                <a:rPr lang="en-US" sz="1400" dirty="0" err="1"/>
                <a:t>huấn</a:t>
              </a:r>
              <a:r>
                <a:rPr lang="en-US" sz="1400" dirty="0"/>
                <a:t> </a:t>
              </a:r>
              <a:r>
                <a:rPr lang="en-US" sz="1400" dirty="0" err="1"/>
                <a:t>luyện</a:t>
              </a:r>
              <a:endParaRPr lang="en-US" sz="1400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4851DFB-BB22-E849-3CB0-E28D5DEDFF77}"/>
                </a:ext>
              </a:extLst>
            </p:cNvPr>
            <p:cNvCxnSpPr>
              <a:cxnSpLocks/>
              <a:stCxn id="7" idx="3"/>
              <a:endCxn id="6" idx="1"/>
            </p:cNvCxnSpPr>
            <p:nvPr/>
          </p:nvCxnSpPr>
          <p:spPr>
            <a:xfrm>
              <a:off x="4567172" y="2478597"/>
              <a:ext cx="63416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8779B83-7539-14D5-4E14-70BD335F567C}"/>
                </a:ext>
              </a:extLst>
            </p:cNvPr>
            <p:cNvSpPr/>
            <p:nvPr/>
          </p:nvSpPr>
          <p:spPr>
            <a:xfrm>
              <a:off x="4943353" y="3742168"/>
              <a:ext cx="2550286" cy="94912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sng" algn="ctr">
              <a:solidFill>
                <a:srgbClr val="156082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algn="ctr"/>
              <a:r>
                <a:rPr lang="en-US" sz="1400" dirty="0" err="1"/>
                <a:t>Phương</a:t>
              </a:r>
              <a:r>
                <a:rPr lang="en-US" sz="1400" dirty="0"/>
                <a:t> pháp </a:t>
              </a:r>
              <a:br>
                <a:rPr lang="en-US" sz="1400" dirty="0"/>
              </a:br>
              <a:r>
                <a:rPr lang="en-US" sz="1400" dirty="0"/>
                <a:t>phân đoạn </a:t>
              </a:r>
              <a:r>
                <a:rPr lang="en-US" sz="1400" dirty="0" err="1"/>
                <a:t>ảnh</a:t>
              </a:r>
              <a:r>
                <a:rPr lang="en-US" sz="1400" dirty="0"/>
                <a:t> </a:t>
              </a:r>
              <a:r>
                <a:rPr lang="en-US" sz="1400" dirty="0" err="1"/>
                <a:t>với</a:t>
              </a:r>
              <a:r>
                <a:rPr lang="en-US" sz="1400" dirty="0"/>
                <a:t> </a:t>
              </a:r>
              <a:br>
                <a:rPr lang="en-US" sz="1400" dirty="0"/>
              </a:br>
              <a:r>
                <a:rPr lang="en-US" sz="1400" dirty="0" err="1"/>
                <a:t>mô</a:t>
              </a:r>
              <a:r>
                <a:rPr lang="en-US" sz="1400" dirty="0"/>
                <a:t> </a:t>
              </a:r>
              <a:r>
                <a:rPr lang="en-US" sz="1400" dirty="0" err="1"/>
                <a:t>hình</a:t>
              </a:r>
              <a:r>
                <a:rPr lang="en-US" sz="1400" dirty="0"/>
                <a:t> </a:t>
              </a:r>
              <a:r>
                <a:rPr lang="en-US" sz="1400" dirty="0" err="1"/>
                <a:t>tạo</a:t>
              </a:r>
              <a:r>
                <a:rPr lang="en-US" sz="1400" dirty="0"/>
                <a:t> </a:t>
              </a:r>
              <a:r>
                <a:rPr lang="en-US" sz="1400" dirty="0" err="1"/>
                <a:t>sinh</a:t>
              </a:r>
              <a:endParaRPr lang="en-US" sz="1400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35AA136-5DF0-DDE7-2400-730266F1DA78}"/>
                </a:ext>
              </a:extLst>
            </p:cNvPr>
            <p:cNvSpPr/>
            <p:nvPr/>
          </p:nvSpPr>
          <p:spPr>
            <a:xfrm>
              <a:off x="2016886" y="3742168"/>
              <a:ext cx="2550286" cy="94912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sng" algn="ctr">
              <a:solidFill>
                <a:srgbClr val="156082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algn="ctr"/>
              <a:r>
                <a:rPr lang="en-US" sz="1400" dirty="0" err="1"/>
                <a:t>Phương</a:t>
              </a:r>
              <a:r>
                <a:rPr lang="en-US" sz="1400" dirty="0"/>
                <a:t> pháp </a:t>
              </a:r>
              <a:br>
                <a:rPr lang="en-US" sz="1400" dirty="0"/>
              </a:br>
              <a:r>
                <a:rPr lang="en-US" sz="1400" dirty="0" err="1"/>
                <a:t>tăng</a:t>
              </a:r>
              <a:r>
                <a:rPr lang="en-US" sz="1400" dirty="0"/>
                <a:t> </a:t>
              </a:r>
              <a:r>
                <a:rPr lang="en-US" sz="1400" dirty="0" err="1"/>
                <a:t>cường</a:t>
              </a:r>
              <a:r>
                <a:rPr lang="en-US" sz="1400" dirty="0"/>
                <a:t> </a:t>
              </a:r>
              <a:r>
                <a:rPr lang="en-US" sz="1400" dirty="0" err="1"/>
                <a:t>dữ</a:t>
              </a:r>
              <a:r>
                <a:rPr lang="en-US" sz="1400" dirty="0"/>
                <a:t> </a:t>
              </a:r>
              <a:r>
                <a:rPr lang="en-US" sz="1400" dirty="0" err="1"/>
                <a:t>liệu</a:t>
              </a:r>
              <a:endParaRPr lang="en-US" sz="1400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24A5D12-6A0C-D4EB-EA10-6ECF525DC72B}"/>
                </a:ext>
              </a:extLst>
            </p:cNvPr>
            <p:cNvSpPr/>
            <p:nvPr/>
          </p:nvSpPr>
          <p:spPr>
            <a:xfrm>
              <a:off x="7869820" y="3742168"/>
              <a:ext cx="2550286" cy="94912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sng" algn="ctr">
              <a:solidFill>
                <a:srgbClr val="156082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algn="ctr"/>
              <a:r>
                <a:rPr lang="en-US" sz="1400" dirty="0" err="1"/>
                <a:t>Phương</a:t>
              </a:r>
              <a:r>
                <a:rPr lang="en-US" sz="1400" dirty="0"/>
                <a:t> pháp </a:t>
              </a:r>
              <a:br>
                <a:rPr lang="en-US" sz="1400" dirty="0"/>
              </a:br>
              <a:r>
                <a:rPr lang="en-US" sz="1400" dirty="0" err="1"/>
                <a:t>huấn</a:t>
              </a:r>
              <a:r>
                <a:rPr lang="en-US" sz="1400" dirty="0"/>
                <a:t> </a:t>
              </a:r>
              <a:r>
                <a:rPr lang="en-US" sz="1400" dirty="0" err="1"/>
                <a:t>luyện</a:t>
              </a:r>
              <a:r>
                <a:rPr lang="en-US" sz="1400" dirty="0"/>
                <a:t> </a:t>
              </a:r>
              <a:r>
                <a:rPr lang="en-US" sz="1400" dirty="0" err="1"/>
                <a:t>với</a:t>
              </a:r>
              <a:r>
                <a:rPr lang="en-US" sz="1400" dirty="0"/>
                <a:t> ít mẫu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B7D3053-476E-8C5B-FADF-0AB9FCBAA171}"/>
                </a:ext>
              </a:extLst>
            </p:cNvPr>
            <p:cNvCxnSpPr>
              <a:cxnSpLocks/>
              <a:stCxn id="6" idx="2"/>
              <a:endCxn id="10" idx="0"/>
            </p:cNvCxnSpPr>
            <p:nvPr/>
          </p:nvCxnSpPr>
          <p:spPr>
            <a:xfrm flipH="1">
              <a:off x="3292029" y="2953159"/>
              <a:ext cx="2926468" cy="7890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ED5DAB1-C5A3-7E12-0B84-C84D36042913}"/>
                </a:ext>
              </a:extLst>
            </p:cNvPr>
            <p:cNvCxnSpPr>
              <a:cxnSpLocks/>
              <a:stCxn id="6" idx="2"/>
              <a:endCxn id="9" idx="0"/>
            </p:cNvCxnSpPr>
            <p:nvPr/>
          </p:nvCxnSpPr>
          <p:spPr>
            <a:xfrm flipH="1">
              <a:off x="6218496" y="2953159"/>
              <a:ext cx="1" cy="7890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E93718-F6AF-9126-D832-69D7E8CFE581}"/>
                </a:ext>
              </a:extLst>
            </p:cNvPr>
            <p:cNvCxnSpPr>
              <a:cxnSpLocks/>
              <a:stCxn id="6" idx="2"/>
              <a:endCxn id="11" idx="0"/>
            </p:cNvCxnSpPr>
            <p:nvPr/>
          </p:nvCxnSpPr>
          <p:spPr>
            <a:xfrm>
              <a:off x="6218497" y="2953159"/>
              <a:ext cx="2926466" cy="7890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78AE682-5796-9937-207A-D4B350FB947C}"/>
                </a:ext>
              </a:extLst>
            </p:cNvPr>
            <p:cNvSpPr/>
            <p:nvPr/>
          </p:nvSpPr>
          <p:spPr>
            <a:xfrm>
              <a:off x="5201340" y="2004035"/>
              <a:ext cx="2034314" cy="949124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 w="28575" cap="flat" cmpd="sng" algn="ctr">
              <a:solidFill>
                <a:srgbClr val="156082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algn="ctr"/>
              <a:r>
                <a:rPr lang="en-US" sz="1400" b="1" dirty="0"/>
                <a:t>Phân đoạn </a:t>
              </a:r>
              <a:r>
                <a:rPr lang="en-US" sz="1400" b="1" dirty="0" err="1"/>
                <a:t>ảnh</a:t>
              </a:r>
              <a:endParaRPr lang="en-US" sz="1400" b="1" dirty="0"/>
            </a:p>
          </p:txBody>
        </p:sp>
      </p:grpSp>
      <p:sp>
        <p:nvSpPr>
          <p:cNvPr id="15" name="Right Brace 14">
            <a:extLst>
              <a:ext uri="{FF2B5EF4-FFF2-40B4-BE49-F238E27FC236}">
                <a16:creationId xmlns:a16="http://schemas.microsoft.com/office/drawing/2014/main" id="{046B6FD6-4B02-0CD6-4660-EA5ADFE16AE0}"/>
              </a:ext>
            </a:extLst>
          </p:cNvPr>
          <p:cNvSpPr/>
          <p:nvPr/>
        </p:nvSpPr>
        <p:spPr>
          <a:xfrm>
            <a:off x="7726783" y="3236218"/>
            <a:ext cx="87044" cy="748963"/>
          </a:xfrm>
          <a:prstGeom prst="rightBrace">
            <a:avLst>
              <a:gd name="adj1" fmla="val 14705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D888E9-37B2-6D49-B39A-0EA15586B1BD}"/>
              </a:ext>
            </a:extLst>
          </p:cNvPr>
          <p:cNvSpPr txBox="1"/>
          <p:nvPr/>
        </p:nvSpPr>
        <p:spPr>
          <a:xfrm>
            <a:off x="7898862" y="3347810"/>
            <a:ext cx="102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3 </a:t>
            </a:r>
            <a:r>
              <a:rPr lang="en-US" sz="1400" b="1" dirty="0" err="1">
                <a:solidFill>
                  <a:srgbClr val="0070C0"/>
                </a:solidFill>
              </a:rPr>
              <a:t>mục</a:t>
            </a:r>
            <a:r>
              <a:rPr lang="en-US" sz="1400" b="1" dirty="0">
                <a:solidFill>
                  <a:srgbClr val="0070C0"/>
                </a:solidFill>
              </a:rPr>
              <a:t> </a:t>
            </a:r>
            <a:r>
              <a:rPr lang="en-US" sz="1400" b="1" dirty="0" err="1">
                <a:solidFill>
                  <a:srgbClr val="0070C0"/>
                </a:solidFill>
              </a:rPr>
              <a:t>tiêu</a:t>
            </a:r>
            <a:r>
              <a:rPr lang="en-US" sz="1400" b="1" dirty="0">
                <a:solidFill>
                  <a:srgbClr val="0070C0"/>
                </a:solidFill>
              </a:rPr>
              <a:t> </a:t>
            </a:r>
            <a:br>
              <a:rPr lang="en-US" sz="1400" b="1" dirty="0">
                <a:solidFill>
                  <a:srgbClr val="0070C0"/>
                </a:solidFill>
              </a:rPr>
            </a:br>
            <a:r>
              <a:rPr lang="en-US" sz="1400" b="1" dirty="0" err="1">
                <a:solidFill>
                  <a:srgbClr val="0070C0"/>
                </a:solidFill>
              </a:rPr>
              <a:t>nghiên</a:t>
            </a:r>
            <a:r>
              <a:rPr lang="en-US" sz="1400" b="1" dirty="0">
                <a:solidFill>
                  <a:srgbClr val="0070C0"/>
                </a:solidFill>
              </a:rPr>
              <a:t> cứu</a:t>
            </a:r>
          </a:p>
        </p:txBody>
      </p:sp>
    </p:spTree>
    <p:extLst>
      <p:ext uri="{BB962C8B-B14F-4D97-AF65-F5344CB8AC3E}">
        <p14:creationId xmlns:p14="http://schemas.microsoft.com/office/powerpoint/2010/main" val="412953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8EE9-24DC-66D5-4193-5C395D02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Giới</a:t>
            </a:r>
            <a:r>
              <a:rPr lang="en-US" sz="2800" b="1" dirty="0"/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thiệu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/>
              <a:t>đề</a:t>
            </a:r>
            <a:r>
              <a:rPr lang="en-US" sz="4000" b="1" dirty="0"/>
              <a:t> </a:t>
            </a:r>
            <a:r>
              <a:rPr lang="en-US" sz="4000" b="1" dirty="0" err="1"/>
              <a:t>tài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–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Mục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tiêu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nghiên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cứu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2816F-D4C2-4A87-CE81-C1E090CAB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700" y="1184856"/>
            <a:ext cx="8272882" cy="499210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2400"/>
              </a:spcBef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2400"/>
              </a:spcBef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0563" lvl="1" indent="-233363" algn="just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  <a:tabLst>
                <a:tab pos="744538" algn="l"/>
              </a:tabLs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N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ghiên cứu phương pháp </a:t>
            </a:r>
            <a:r>
              <a:rPr lang="vi-VN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tăng cường dữ liệu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phục vụ cho bài toán</a:t>
            </a:r>
            <a:r>
              <a:rPr lang="vi-VN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000" b="1" dirty="0">
                <a:latin typeface="Calibri" panose="020F0502020204030204" pitchFamily="34" charset="0"/>
                <a:cs typeface="Calibri" panose="020F0502020204030204" pitchFamily="34" charset="0"/>
              </a:rPr>
              <a:t>phân đoạn ảnh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0563" lvl="1" indent="-233363" algn="just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  <a:tabLst>
                <a:tab pos="744538" algn="l"/>
              </a:tabLs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N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ghiên cứu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phương pháp </a:t>
            </a:r>
            <a:r>
              <a:rPr lang="vi-VN" sz="2000" b="1" dirty="0">
                <a:latin typeface="Calibri" panose="020F0502020204030204" pitchFamily="34" charset="0"/>
                <a:cs typeface="Calibri" panose="020F0502020204030204" pitchFamily="34" charset="0"/>
              </a:rPr>
              <a:t>phân đoạn ảnh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với hướng tiếp cận dựa trên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vi-VN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tạo sinh dữ liệu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0563" lvl="1" indent="-233363" algn="just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  <a:tabLst>
                <a:tab pos="744538" algn="l"/>
              </a:tabLs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N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ghiên cứu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phương pháp khai thác các mẫu dữ liệu gán nhãn với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hướng tiếp cận </a:t>
            </a:r>
            <a:r>
              <a:rPr lang="vi-VN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ít mẫu huấn luyện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39BD9-28FF-84B0-E5F1-82D87631087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960BA7-7481-B8CE-7A80-E1473FA5C21A}"/>
              </a:ext>
            </a:extLst>
          </p:cNvPr>
          <p:cNvSpPr/>
          <p:nvPr/>
        </p:nvSpPr>
        <p:spPr>
          <a:xfrm>
            <a:off x="665053" y="1395166"/>
            <a:ext cx="7852529" cy="66272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8575" cap="flat" cmpd="sng" algn="ctr">
            <a:solidFill>
              <a:srgbClr val="156082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iải quyết bài toán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2000" b="1" dirty="0">
                <a:latin typeface="Calibri" panose="020F0502020204030204" pitchFamily="34" charset="0"/>
                <a:cs typeface="Calibri" panose="020F0502020204030204" pitchFamily="34" charset="0"/>
              </a:rPr>
              <a:t>hân đoạn ảnh trong điều kiện ít dữ liệu huấn luyện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3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D375D-8583-7D9A-7D32-1497FD1B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3. </a:t>
            </a:r>
            <a:r>
              <a:rPr lang="en-US" sz="3600" b="1" dirty="0" err="1">
                <a:solidFill>
                  <a:srgbClr val="002060"/>
                </a:solidFill>
                <a:ea typeface="+mj-ea"/>
                <a:cs typeface="+mj-cs"/>
              </a:rPr>
              <a:t>Tổng</a:t>
            </a:r>
            <a:r>
              <a:rPr lang="en-US" sz="36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+mj-ea"/>
                <a:cs typeface="+mj-cs"/>
              </a:rPr>
              <a:t>quan</a:t>
            </a:r>
            <a:r>
              <a:rPr lang="en-US" sz="36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+mj-ea"/>
                <a:cs typeface="+mj-cs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+mj-ea"/>
                <a:cs typeface="+mj-cs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+mj-ea"/>
                <a:cs typeface="+mj-cs"/>
              </a:rPr>
              <a:t>nghiên</a:t>
            </a:r>
            <a:r>
              <a:rPr lang="en-US" sz="3600" b="1" dirty="0">
                <a:solidFill>
                  <a:srgbClr val="002060"/>
                </a:solidFill>
                <a:ea typeface="+mj-ea"/>
                <a:cs typeface="+mj-cs"/>
              </a:rPr>
              <a:t> cứu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D1895-25C0-32AA-BF77-0B24C4663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AAB79-8558-07FE-6389-6CD4ACD56CE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509330-E15B-91F3-0CFA-941CD1D112D3}"/>
              </a:ext>
            </a:extLst>
          </p:cNvPr>
          <p:cNvSpPr/>
          <p:nvPr/>
        </p:nvSpPr>
        <p:spPr>
          <a:xfrm>
            <a:off x="3407234" y="3679296"/>
            <a:ext cx="2329532" cy="7189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rgbClr val="156082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algn="ctr"/>
            <a:r>
              <a:rPr lang="en-US" sz="2000" dirty="0" err="1"/>
              <a:t>Phương</a:t>
            </a:r>
            <a:r>
              <a:rPr lang="en-US" sz="2000" dirty="0"/>
              <a:t> pháp </a:t>
            </a:r>
            <a:br>
              <a:rPr lang="en-US" sz="2000" dirty="0"/>
            </a:b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dữ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endParaRPr lang="en-US"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CB9360-D7AA-165B-72C3-EC58D976C7FE}"/>
              </a:ext>
            </a:extLst>
          </p:cNvPr>
          <p:cNvSpPr/>
          <p:nvPr/>
        </p:nvSpPr>
        <p:spPr>
          <a:xfrm>
            <a:off x="480767" y="3679296"/>
            <a:ext cx="2329532" cy="7189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rgbClr val="156082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algn="ctr"/>
            <a:r>
              <a:rPr lang="en-US" sz="2000" dirty="0" err="1"/>
              <a:t>Phương</a:t>
            </a:r>
            <a:r>
              <a:rPr lang="en-US" sz="2000" dirty="0"/>
              <a:t> pháp</a:t>
            </a:r>
            <a:br>
              <a:rPr lang="en-US" sz="2000" dirty="0"/>
            </a:br>
            <a:r>
              <a:rPr lang="en-US" sz="2000" dirty="0"/>
              <a:t>phân đoạn </a:t>
            </a:r>
            <a:r>
              <a:rPr lang="en-US" sz="2000" dirty="0" err="1"/>
              <a:t>ảnh</a:t>
            </a:r>
            <a:endParaRPr lang="en-US" sz="2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2EE30F-5A1E-70D4-29E9-5F29B27A4E10}"/>
              </a:ext>
            </a:extLst>
          </p:cNvPr>
          <p:cNvSpPr/>
          <p:nvPr/>
        </p:nvSpPr>
        <p:spPr>
          <a:xfrm>
            <a:off x="6333701" y="3679296"/>
            <a:ext cx="2329532" cy="7189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rgbClr val="156082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algn="ctr"/>
            <a:r>
              <a:rPr lang="en-US" sz="2000" dirty="0" err="1"/>
              <a:t>Phương</a:t>
            </a:r>
            <a:r>
              <a:rPr lang="en-US" sz="2000" dirty="0"/>
              <a:t> pháp </a:t>
            </a:r>
            <a:r>
              <a:rPr lang="en-US" sz="2000" dirty="0" err="1"/>
              <a:t>huấn</a:t>
            </a:r>
            <a:r>
              <a:rPr lang="en-US" sz="2000" dirty="0"/>
              <a:t> </a:t>
            </a:r>
            <a:r>
              <a:rPr lang="en-US" sz="2000" dirty="0" err="1"/>
              <a:t>luyện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ít mẫu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8946E8-AE9E-2C0C-88DE-3062BA88AFB7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1645533" y="3150325"/>
            <a:ext cx="2926468" cy="5289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4559016-8839-79EF-8377-5FE1D7853199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4572000" y="3150325"/>
            <a:ext cx="1" cy="5289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BD7BB4-62FD-6289-3E30-D078324945CD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4572001" y="3150325"/>
            <a:ext cx="2926466" cy="5289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995FCB-56FD-88E6-AADE-5EAABB6D5505}"/>
              </a:ext>
            </a:extLst>
          </p:cNvPr>
          <p:cNvSpPr/>
          <p:nvPr/>
        </p:nvSpPr>
        <p:spPr>
          <a:xfrm>
            <a:off x="1645535" y="2431357"/>
            <a:ext cx="5852932" cy="71896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8575" cap="flat" cmpd="sng" algn="ctr">
            <a:solidFill>
              <a:srgbClr val="156082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algn="ctr"/>
            <a:r>
              <a:rPr lang="en-US" sz="2000" b="1" dirty="0"/>
              <a:t>Phân đoạn </a:t>
            </a:r>
            <a:r>
              <a:rPr lang="en-US" sz="2000" b="1" dirty="0" err="1"/>
              <a:t>ảnh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điều</a:t>
            </a:r>
            <a:r>
              <a:rPr lang="en-US" sz="2000" b="1" dirty="0"/>
              <a:t> </a:t>
            </a:r>
            <a:r>
              <a:rPr lang="en-US" sz="2000" b="1" dirty="0" err="1"/>
              <a:t>kiện</a:t>
            </a:r>
            <a:r>
              <a:rPr lang="en-US" sz="2000" b="1" dirty="0"/>
              <a:t> ít </a:t>
            </a:r>
            <a:r>
              <a:rPr lang="en-US" sz="2000" b="1" dirty="0" err="1"/>
              <a:t>dữ</a:t>
            </a:r>
            <a:r>
              <a:rPr lang="en-US" sz="2000" b="1" dirty="0"/>
              <a:t> </a:t>
            </a:r>
            <a:r>
              <a:rPr lang="en-US" sz="2000" b="1" dirty="0" err="1"/>
              <a:t>liệu</a:t>
            </a:r>
            <a:r>
              <a:rPr lang="en-US" sz="2000" b="1" dirty="0"/>
              <a:t> </a:t>
            </a:r>
            <a:r>
              <a:rPr lang="en-US" sz="2000" b="1" dirty="0" err="1"/>
              <a:t>huấn</a:t>
            </a:r>
            <a:r>
              <a:rPr lang="en-US" sz="2000" b="1" dirty="0"/>
              <a:t> </a:t>
            </a:r>
            <a:r>
              <a:rPr lang="en-US" sz="2000" b="1" dirty="0" err="1"/>
              <a:t>luyện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7430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D375D-8583-7D9A-7D32-1497FD1B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3.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Tổng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quan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tình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nghiên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cứu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D1895-25C0-32AA-BF77-0B24C4663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99" y="1184856"/>
            <a:ext cx="8693239" cy="4992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pháp phân đoạn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ảnh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b="1" dirty="0">
                <a:latin typeface="Calibri" panose="020F0502020204030204" pitchFamily="34" charset="0"/>
                <a:cs typeface="Calibri" panose="020F0502020204030204" pitchFamily="34" charset="0"/>
              </a:rPr>
              <a:t>Hướng tiếp cận dựa trên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phân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hiện gán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nhãn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ngữ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từng điểm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ảnh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-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mô hình 2 giai đoạn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họ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Mask RCNN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[2]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PANET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[3]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HTC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[4]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lvl="1">
              <a:buFontTx/>
              <a:buChar char="-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1 giai đoạn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YOLACT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[5]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OSFormer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[6]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SAM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[7]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cận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trên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phân đoạn ngữ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thông tin từ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-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trên GANs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[8]</a:t>
            </a:r>
          </a:p>
          <a:p>
            <a:pPr lvl="1">
              <a:buFontTx/>
              <a:buChar char="-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trên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khuếch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tán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Diffusion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[9][10]</a:t>
            </a:r>
          </a:p>
          <a:p>
            <a:pPr algn="just">
              <a:buFont typeface="Wingdings" panose="05000000000000000000" pitchFamily="2" charset="2"/>
              <a:buChar char="è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è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Khai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thác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được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các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thông tin từ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mô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hình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tạo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sinh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algn="just">
              <a:buFont typeface="Wingdings" panose="05000000000000000000" pitchFamily="2" charset="2"/>
              <a:buChar char="è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Giải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quyết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hạn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chế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của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hướng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tiếp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cận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phân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biệt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inductive bias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AAB79-8558-07FE-6389-6CD4ACD56C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272" y="6231255"/>
            <a:ext cx="9132716" cy="254729"/>
          </a:xfrm>
        </p:spPr>
        <p:txBody>
          <a:bodyPr>
            <a:normAutofit fontScale="77500" lnSpcReduction="20000"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191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D375D-8583-7D9A-7D32-1497FD1B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3.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Tổng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quan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tình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+mj-ea"/>
                <a:cs typeface="+mj-cs"/>
              </a:rPr>
              <a:t>nghiên</a:t>
            </a: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 cứu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D1895-25C0-32AA-BF77-0B24C4663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99" y="1184856"/>
            <a:ext cx="8693239" cy="4452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cận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dữ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trên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dữ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buFontTx/>
              <a:buChar char="-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tả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-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chiếu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-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meta data</a:t>
            </a:r>
          </a:p>
          <a:p>
            <a:pPr lvl="1">
              <a:buFontTx/>
              <a:buChar char="-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hỗn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trên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buFontTx/>
              <a:buChar char="-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GANs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[11]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-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Diffusion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[12]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-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Progressive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[13]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Phương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pháp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tăng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cường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sự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đa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dạng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cho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dữ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liệu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AAB79-8558-07FE-6389-6CD4ACD56C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272" y="5872315"/>
            <a:ext cx="9132716" cy="6136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[11] X. Pan, M. Zhang, D. Ding and M. Yang, "A Geometrical Perspective on Image Style Transfer With Adversarial Learning," in IEEE TPAMI, 2022.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[12] Kawar, </a:t>
            </a:r>
            <a:r>
              <a:rPr lang="en-US" sz="1100" dirty="0" err="1"/>
              <a:t>Bahjat</a:t>
            </a:r>
            <a:r>
              <a:rPr lang="en-US" sz="1100" dirty="0"/>
              <a:t>, </a:t>
            </a:r>
            <a:r>
              <a:rPr lang="en-US" sz="1100" dirty="0" err="1"/>
              <a:t>Shiran</a:t>
            </a:r>
            <a:r>
              <a:rPr lang="en-US" sz="1100" dirty="0"/>
              <a:t> Zada, Oran Lang, Omer Tov et al. "</a:t>
            </a:r>
            <a:r>
              <a:rPr lang="en-US" sz="1100" dirty="0" err="1"/>
              <a:t>Imagic</a:t>
            </a:r>
            <a:r>
              <a:rPr lang="en-US" sz="1100" dirty="0"/>
              <a:t>: Text-based real image editing with diffusion models." </a:t>
            </a:r>
            <a:r>
              <a:rPr lang="en-US" sz="1100" dirty="0" err="1"/>
              <a:t>arXiv</a:t>
            </a:r>
            <a:r>
              <a:rPr lang="en-US" sz="1100" dirty="0"/>
              <a:t> preprint, 2022.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[13] Yang, Shuai, Liming Jiang, </a:t>
            </a:r>
            <a:r>
              <a:rPr lang="en-US" sz="1100" dirty="0" err="1"/>
              <a:t>Ziwei</a:t>
            </a:r>
            <a:r>
              <a:rPr lang="en-US" sz="1100" dirty="0"/>
              <a:t> Liu, and Chen Change Loy. "Pastiche master: </a:t>
            </a:r>
            <a:r>
              <a:rPr lang="en-US" sz="1100" dirty="0" err="1"/>
              <a:t>exemplarbased</a:t>
            </a:r>
            <a:r>
              <a:rPr lang="en-US" sz="1100" dirty="0"/>
              <a:t> high-resolution portrait style transfer." In CVPR, 2022.</a:t>
            </a:r>
          </a:p>
        </p:txBody>
      </p:sp>
    </p:spTree>
    <p:extLst>
      <p:ext uri="{BB962C8B-B14F-4D97-AF65-F5344CB8AC3E}">
        <p14:creationId xmlns:p14="http://schemas.microsoft.com/office/powerpoint/2010/main" val="32527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2671</Words>
  <Application>Microsoft Office PowerPoint</Application>
  <PresentationFormat>On-screen Show (4:3)</PresentationFormat>
  <Paragraphs>195</Paragraphs>
  <Slides>21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Times New Roman</vt:lpstr>
      <vt:lpstr>Wingdings</vt:lpstr>
      <vt:lpstr>Custom Design</vt:lpstr>
      <vt:lpstr>NGHIÊN CỨU PHƯƠNG PHÁP PHÂN ĐOẠN ẢNH TRONG ĐIỀU KIỆN ÍT DỮ LIỆU HUẤN LUYỆN</vt:lpstr>
      <vt:lpstr>Nội dung</vt:lpstr>
      <vt:lpstr>1. Giới thiệu ứng viên</vt:lpstr>
      <vt:lpstr>2. Giới thiệu đề tài</vt:lpstr>
      <vt:lpstr>2. Giới thiệu đề tài</vt:lpstr>
      <vt:lpstr>2. Giới thiệu đề tài – Mục tiêu nghiên cứu</vt:lpstr>
      <vt:lpstr>3. Tổng quan tình hình nghiên cứu</vt:lpstr>
      <vt:lpstr>3. Tổng quan tình hình nghiên cứu</vt:lpstr>
      <vt:lpstr>3. Tổng quan tình hình nghiên cứu</vt:lpstr>
      <vt:lpstr>3. Tổng quan tình hình nghiên cứu</vt:lpstr>
      <vt:lpstr>4. Nội dung nghiên cứu đề xuất</vt:lpstr>
      <vt:lpstr>ND1: Giải quyết vấn đề thiếu dữ liệu gán nhãn phân đoạn</vt:lpstr>
      <vt:lpstr>ND2: Phân đoạn ảnh dựa trên mô hình tạo sinh</vt:lpstr>
      <vt:lpstr>ND3: Phân đoạn ảnh sử dụng ít dữ liệu huấn luyện</vt:lpstr>
      <vt:lpstr>5. Các kết quả sơ khởi</vt:lpstr>
      <vt:lpstr>6. Kế hoạch thực hiện đề tài</vt:lpstr>
      <vt:lpstr>Một số công trình đã công bố</vt:lpstr>
      <vt:lpstr>Tài liệu tham khảo</vt:lpstr>
      <vt:lpstr>NGHIÊN CỨU PHƯƠNG PHÁP PHÂN ĐOẠN ẢNH TRONG ĐIỀU KIỆN ÍT DỮ LIỆU HUẤN LUYỆN</vt:lpstr>
      <vt:lpstr>2. Giới thiệu đề tài – Lí do thực hiện đề tài</vt:lpstr>
      <vt:lpstr>2. Giới thiệu đề tài – Tính mới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&lt;Topic&gt;</dc:title>
  <dc:creator>Danh Nguyen</dc:creator>
  <cp:lastModifiedBy>Nguyễn Thành Danh</cp:lastModifiedBy>
  <cp:revision>53</cp:revision>
  <dcterms:created xsi:type="dcterms:W3CDTF">2021-08-22T10:48:11Z</dcterms:created>
  <dcterms:modified xsi:type="dcterms:W3CDTF">2024-06-05T01:38:55Z</dcterms:modified>
</cp:coreProperties>
</file>